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8" r:id="rId2"/>
  </p:sldMasterIdLst>
  <p:notesMasterIdLst>
    <p:notesMasterId r:id="rId104"/>
  </p:notesMasterIdLst>
  <p:sldIdLst>
    <p:sldId id="337" r:id="rId3"/>
    <p:sldId id="256" r:id="rId4"/>
    <p:sldId id="325" r:id="rId5"/>
    <p:sldId id="326" r:id="rId6"/>
    <p:sldId id="327" r:id="rId7"/>
    <p:sldId id="435" r:id="rId8"/>
    <p:sldId id="334" r:id="rId9"/>
    <p:sldId id="335" r:id="rId10"/>
    <p:sldId id="328" r:id="rId11"/>
    <p:sldId id="333" r:id="rId12"/>
    <p:sldId id="332" r:id="rId13"/>
    <p:sldId id="320" r:id="rId14"/>
    <p:sldId id="339" r:id="rId15"/>
    <p:sldId id="316" r:id="rId16"/>
    <p:sldId id="351" r:id="rId17"/>
    <p:sldId id="352" r:id="rId18"/>
    <p:sldId id="421" r:id="rId19"/>
    <p:sldId id="422" r:id="rId20"/>
    <p:sldId id="423" r:id="rId21"/>
    <p:sldId id="424" r:id="rId22"/>
    <p:sldId id="425" r:id="rId23"/>
    <p:sldId id="329" r:id="rId24"/>
    <p:sldId id="330" r:id="rId25"/>
    <p:sldId id="317" r:id="rId26"/>
    <p:sldId id="449" r:id="rId27"/>
    <p:sldId id="322" r:id="rId28"/>
    <p:sldId id="340" r:id="rId29"/>
    <p:sldId id="258" r:id="rId30"/>
    <p:sldId id="341" r:id="rId31"/>
    <p:sldId id="342" r:id="rId32"/>
    <p:sldId id="348" r:id="rId33"/>
    <p:sldId id="344" r:id="rId34"/>
    <p:sldId id="349" r:id="rId35"/>
    <p:sldId id="347" r:id="rId36"/>
    <p:sldId id="350" r:id="rId37"/>
    <p:sldId id="345" r:id="rId38"/>
    <p:sldId id="346" r:id="rId39"/>
    <p:sldId id="354" r:id="rId40"/>
    <p:sldId id="353" r:id="rId41"/>
    <p:sldId id="355" r:id="rId42"/>
    <p:sldId id="356" r:id="rId43"/>
    <p:sldId id="358" r:id="rId44"/>
    <p:sldId id="359" r:id="rId45"/>
    <p:sldId id="360" r:id="rId46"/>
    <p:sldId id="361" r:id="rId47"/>
    <p:sldId id="357" r:id="rId48"/>
    <p:sldId id="363" r:id="rId49"/>
    <p:sldId id="364" r:id="rId50"/>
    <p:sldId id="365" r:id="rId51"/>
    <p:sldId id="366" r:id="rId52"/>
    <p:sldId id="324" r:id="rId53"/>
    <p:sldId id="367" r:id="rId54"/>
    <p:sldId id="368" r:id="rId55"/>
    <p:sldId id="380" r:id="rId56"/>
    <p:sldId id="427" r:id="rId57"/>
    <p:sldId id="369" r:id="rId58"/>
    <p:sldId id="428" r:id="rId59"/>
    <p:sldId id="370" r:id="rId60"/>
    <p:sldId id="429" r:id="rId61"/>
    <p:sldId id="371" r:id="rId62"/>
    <p:sldId id="430" r:id="rId63"/>
    <p:sldId id="372" r:id="rId64"/>
    <p:sldId id="431" r:id="rId65"/>
    <p:sldId id="373" r:id="rId66"/>
    <p:sldId id="418" r:id="rId67"/>
    <p:sldId id="379" r:id="rId68"/>
    <p:sldId id="375" r:id="rId69"/>
    <p:sldId id="381" r:id="rId70"/>
    <p:sldId id="382" r:id="rId71"/>
    <p:sldId id="436" r:id="rId72"/>
    <p:sldId id="376" r:id="rId73"/>
    <p:sldId id="383" r:id="rId74"/>
    <p:sldId id="434" r:id="rId75"/>
    <p:sldId id="432" r:id="rId76"/>
    <p:sldId id="433" r:id="rId77"/>
    <p:sldId id="437" r:id="rId78"/>
    <p:sldId id="438" r:id="rId79"/>
    <p:sldId id="441" r:id="rId80"/>
    <p:sldId id="439" r:id="rId81"/>
    <p:sldId id="377" r:id="rId82"/>
    <p:sldId id="384" r:id="rId83"/>
    <p:sldId id="385" r:id="rId84"/>
    <p:sldId id="440" r:id="rId85"/>
    <p:sldId id="448" r:id="rId86"/>
    <p:sldId id="442" r:id="rId87"/>
    <p:sldId id="388" r:id="rId88"/>
    <p:sldId id="389" r:id="rId89"/>
    <p:sldId id="390" r:id="rId90"/>
    <p:sldId id="391" r:id="rId91"/>
    <p:sldId id="392" r:id="rId92"/>
    <p:sldId id="393" r:id="rId93"/>
    <p:sldId id="394" r:id="rId94"/>
    <p:sldId id="401" r:id="rId95"/>
    <p:sldId id="395" r:id="rId96"/>
    <p:sldId id="402" r:id="rId97"/>
    <p:sldId id="396" r:id="rId98"/>
    <p:sldId id="403" r:id="rId99"/>
    <p:sldId id="397" r:id="rId100"/>
    <p:sldId id="398" r:id="rId101"/>
    <p:sldId id="445" r:id="rId102"/>
    <p:sldId id="277" r:id="rId10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88" autoAdjust="0"/>
    <p:restoredTop sz="88510" autoAdjust="0"/>
  </p:normalViewPr>
  <p:slideViewPr>
    <p:cSldViewPr>
      <p:cViewPr varScale="1">
        <p:scale>
          <a:sx n="81" d="100"/>
          <a:sy n="81" d="100"/>
        </p:scale>
        <p:origin x="-150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theme" Target="theme/theme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A4690F-B0D0-4BE3-9E7C-742A52559535}" type="doc">
      <dgm:prSet loTypeId="urn:microsoft.com/office/officeart/2005/8/layout/hierarchy2" loCatId="hierarchy" qsTypeId="urn:microsoft.com/office/officeart/2005/8/quickstyle/3d2" qsCatId="3D" csTypeId="urn:microsoft.com/office/officeart/2005/8/colors/accent1_2" csCatId="accent1" phldr="1"/>
      <dgm:spPr/>
      <dgm:t>
        <a:bodyPr/>
        <a:lstStyle/>
        <a:p>
          <a:endParaRPr lang="en-US"/>
        </a:p>
      </dgm:t>
    </dgm:pt>
    <dgm:pt modelId="{1BE7ACCD-575C-42B1-A86D-D8E7F7D80822}">
      <dgm:prSet phldrT="[Text]"/>
      <dgm:spPr/>
      <dgm:t>
        <a:bodyPr/>
        <a:lstStyle/>
        <a:p>
          <a:r>
            <a:rPr lang="fa-IR" dirty="0" smtClean="0">
              <a:latin typeface="Arial" pitchFamily="34" charset="0"/>
              <a:cs typeface="Arial" pitchFamily="34" charset="0"/>
            </a:rPr>
            <a:t>بدون جبران</a:t>
          </a:r>
          <a:endParaRPr lang="en-US" dirty="0">
            <a:latin typeface="Arial" pitchFamily="34" charset="0"/>
            <a:cs typeface="Arial" pitchFamily="34" charset="0"/>
          </a:endParaRPr>
        </a:p>
      </dgm:t>
    </dgm:pt>
    <dgm:pt modelId="{F7491704-9D0E-4AFE-A569-BB4F0F824763}" type="parTrans" cxnId="{452702AA-FF75-48A7-9B7D-6D0ACFE001B6}">
      <dgm:prSet/>
      <dgm:spPr/>
      <dgm:t>
        <a:bodyPr/>
        <a:lstStyle/>
        <a:p>
          <a:endParaRPr lang="en-US"/>
        </a:p>
      </dgm:t>
    </dgm:pt>
    <dgm:pt modelId="{35E4C081-DEF0-4A3E-AEA8-C1719E013143}" type="sibTrans" cxnId="{452702AA-FF75-48A7-9B7D-6D0ACFE001B6}">
      <dgm:prSet/>
      <dgm:spPr/>
      <dgm:t>
        <a:bodyPr/>
        <a:lstStyle/>
        <a:p>
          <a:endParaRPr lang="en-US"/>
        </a:p>
      </dgm:t>
    </dgm:pt>
    <dgm:pt modelId="{23B8F0A0-7F46-47B0-986E-5BAD3D3871FD}">
      <dgm:prSet phldrT="[Text]"/>
      <dgm:spPr/>
      <dgm:t>
        <a:bodyPr/>
        <a:lstStyle/>
        <a:p>
          <a:r>
            <a:rPr lang="en-US" dirty="0" smtClean="0">
              <a:latin typeface="Arial" pitchFamily="34" charset="0"/>
              <a:cs typeface="Arial" pitchFamily="34" charset="0"/>
            </a:rPr>
            <a:t> </a:t>
          </a:r>
          <a:r>
            <a:rPr lang="fa-IR" dirty="0" smtClean="0">
              <a:latin typeface="Arial" pitchFamily="34" charset="0"/>
              <a:cs typeface="Arial" pitchFamily="34" charset="0"/>
            </a:rPr>
            <a:t> با تغییرات </a:t>
          </a:r>
          <a:r>
            <a:rPr lang="en-US" dirty="0" smtClean="0">
              <a:latin typeface="Arial" pitchFamily="34" charset="0"/>
              <a:cs typeface="Arial" pitchFamily="34" charset="0"/>
            </a:rPr>
            <a:t>Hco⁻3</a:t>
          </a:r>
          <a:r>
            <a:rPr lang="fa-IR" dirty="0" smtClean="0">
              <a:latin typeface="Arial" pitchFamily="34" charset="0"/>
              <a:cs typeface="Arial" pitchFamily="34" charset="0"/>
            </a:rPr>
            <a:t>  هم جهت باشند </a:t>
          </a:r>
          <a:r>
            <a:rPr lang="en-US" dirty="0" smtClean="0">
              <a:latin typeface="Arial" pitchFamily="34" charset="0"/>
              <a:cs typeface="Arial" pitchFamily="34" charset="0"/>
            </a:rPr>
            <a:t>pH</a:t>
          </a:r>
          <a:r>
            <a:rPr lang="fa-IR" dirty="0" smtClean="0">
              <a:latin typeface="Arial" pitchFamily="34" charset="0"/>
              <a:cs typeface="Arial" pitchFamily="34" charset="0"/>
            </a:rPr>
            <a:t>  </a:t>
          </a:r>
          <a:r>
            <a:rPr lang="en-US" dirty="0" smtClean="0">
              <a:latin typeface="Arial" pitchFamily="34" charset="0"/>
              <a:cs typeface="Arial" pitchFamily="34" charset="0"/>
            </a:rPr>
            <a:t> </a:t>
          </a:r>
          <a:endParaRPr lang="en-US" dirty="0">
            <a:latin typeface="Arial" pitchFamily="34" charset="0"/>
            <a:cs typeface="Arial" pitchFamily="34" charset="0"/>
          </a:endParaRPr>
        </a:p>
      </dgm:t>
    </dgm:pt>
    <dgm:pt modelId="{F344CDF2-E04C-4EA2-8D64-61031B249A59}" type="parTrans" cxnId="{A4C8570E-EA0C-4108-92E6-4A5967399A01}">
      <dgm:prSet/>
      <dgm:spPr/>
      <dgm:t>
        <a:bodyPr/>
        <a:lstStyle/>
        <a:p>
          <a:r>
            <a:rPr lang="fa-IR" dirty="0" smtClean="0">
              <a:latin typeface="Arial" pitchFamily="34" charset="0"/>
              <a:cs typeface="Arial" pitchFamily="34" charset="0"/>
            </a:rPr>
            <a:t>2</a:t>
          </a:r>
          <a:endParaRPr lang="en-US" dirty="0">
            <a:latin typeface="Arial" pitchFamily="34" charset="0"/>
            <a:cs typeface="Arial" pitchFamily="34" charset="0"/>
          </a:endParaRPr>
        </a:p>
      </dgm:t>
    </dgm:pt>
    <dgm:pt modelId="{01F58DC3-126A-438D-8AE2-901391FE0654}" type="sibTrans" cxnId="{A4C8570E-EA0C-4108-92E6-4A5967399A01}">
      <dgm:prSet/>
      <dgm:spPr/>
      <dgm:t>
        <a:bodyPr/>
        <a:lstStyle/>
        <a:p>
          <a:endParaRPr lang="en-US"/>
        </a:p>
      </dgm:t>
    </dgm:pt>
    <dgm:pt modelId="{0B272EDB-F0D6-4DF1-B01C-C2BE46F68023}">
      <dgm:prSet phldrT="[Text]"/>
      <dgm:spPr/>
      <dgm:t>
        <a:bodyPr/>
        <a:lstStyle/>
        <a:p>
          <a:r>
            <a:rPr lang="en-US" dirty="0" smtClean="0">
              <a:latin typeface="Arial" pitchFamily="34" charset="0"/>
              <a:cs typeface="Arial" pitchFamily="34" charset="0"/>
            </a:rPr>
            <a:t>Pa CO2</a:t>
          </a:r>
          <a:r>
            <a:rPr lang="fa-IR" dirty="0" smtClean="0">
              <a:latin typeface="Arial" pitchFamily="34" charset="0"/>
              <a:cs typeface="Arial" pitchFamily="34" charset="0"/>
            </a:rPr>
            <a:t> با </a:t>
          </a:r>
          <a:r>
            <a:rPr lang="en-US" dirty="0" smtClean="0">
              <a:latin typeface="Arial" pitchFamily="34" charset="0"/>
              <a:cs typeface="Arial" pitchFamily="34" charset="0"/>
            </a:rPr>
            <a:t>pH</a:t>
          </a:r>
          <a:r>
            <a:rPr lang="fa-IR" dirty="0" smtClean="0">
              <a:latin typeface="Arial" pitchFamily="34" charset="0"/>
              <a:cs typeface="Arial" pitchFamily="34" charset="0"/>
            </a:rPr>
            <a:t> جهت مخالف باشند</a:t>
          </a:r>
          <a:r>
            <a:rPr lang="en-US" dirty="0" smtClean="0">
              <a:latin typeface="Arial" pitchFamily="34" charset="0"/>
              <a:cs typeface="Arial" pitchFamily="34" charset="0"/>
            </a:rPr>
            <a:t> </a:t>
          </a:r>
          <a:r>
            <a:rPr lang="fa-IR" dirty="0" smtClean="0">
              <a:latin typeface="Arial" pitchFamily="34" charset="0"/>
              <a:cs typeface="Arial" pitchFamily="34" charset="0"/>
            </a:rPr>
            <a:t>در</a:t>
          </a:r>
          <a:endParaRPr lang="en-US" dirty="0">
            <a:latin typeface="Arial" pitchFamily="34" charset="0"/>
            <a:cs typeface="Arial" pitchFamily="34" charset="0"/>
          </a:endParaRPr>
        </a:p>
      </dgm:t>
    </dgm:pt>
    <dgm:pt modelId="{7199D0A2-3486-4F84-83B3-EBEE21ED3071}" type="sibTrans" cxnId="{F5E5A49E-3185-4D4B-93AC-2829BFD673BE}">
      <dgm:prSet/>
      <dgm:spPr/>
      <dgm:t>
        <a:bodyPr/>
        <a:lstStyle/>
        <a:p>
          <a:endParaRPr lang="en-US"/>
        </a:p>
      </dgm:t>
    </dgm:pt>
    <dgm:pt modelId="{6557890F-E0AD-4877-8F1F-D0D9EFC122F6}" type="parTrans" cxnId="{F5E5A49E-3185-4D4B-93AC-2829BFD673BE}">
      <dgm:prSet/>
      <dgm:spPr/>
      <dgm:t>
        <a:bodyPr/>
        <a:lstStyle/>
        <a:p>
          <a:r>
            <a:rPr lang="fa-IR" dirty="0" smtClean="0">
              <a:latin typeface="Arial" pitchFamily="34" charset="0"/>
              <a:cs typeface="Arial" pitchFamily="34" charset="0"/>
            </a:rPr>
            <a:t>1</a:t>
          </a:r>
          <a:endParaRPr lang="en-US" dirty="0">
            <a:latin typeface="Arial" pitchFamily="34" charset="0"/>
            <a:cs typeface="Arial" pitchFamily="34" charset="0"/>
          </a:endParaRPr>
        </a:p>
      </dgm:t>
    </dgm:pt>
    <dgm:pt modelId="{0F96EB9A-CEA6-44AB-82EB-9B76507A1CB0}">
      <dgm:prSet phldrT="[Text]"/>
      <dgm:spPr/>
      <dgm:t>
        <a:bodyPr/>
        <a:lstStyle/>
        <a:p>
          <a:r>
            <a:rPr lang="fa-IR" dirty="0" smtClean="0">
              <a:latin typeface="Arial" pitchFamily="34" charset="0"/>
              <a:cs typeface="Arial" pitchFamily="34" charset="0"/>
            </a:rPr>
            <a:t>اختلال متابولیک</a:t>
          </a:r>
          <a:endParaRPr lang="en-US" dirty="0">
            <a:latin typeface="Arial" pitchFamily="34" charset="0"/>
            <a:cs typeface="Arial" pitchFamily="34" charset="0"/>
          </a:endParaRPr>
        </a:p>
      </dgm:t>
    </dgm:pt>
    <dgm:pt modelId="{9C1508AB-8057-476D-AF49-D78BBCEBAEB3}" type="sibTrans" cxnId="{C25EFAD1-FFCC-4F0B-8341-F898A837E7B5}">
      <dgm:prSet/>
      <dgm:spPr/>
      <dgm:t>
        <a:bodyPr/>
        <a:lstStyle/>
        <a:p>
          <a:endParaRPr lang="en-US"/>
        </a:p>
      </dgm:t>
    </dgm:pt>
    <dgm:pt modelId="{F8D2FF4C-D83D-4D29-905E-0F85390DDDAA}" type="parTrans" cxnId="{C25EFAD1-FFCC-4F0B-8341-F898A837E7B5}">
      <dgm:prSet/>
      <dgm:spPr/>
      <dgm:t>
        <a:bodyPr/>
        <a:lstStyle/>
        <a:p>
          <a:endParaRPr lang="en-US">
            <a:latin typeface="Arial" pitchFamily="34" charset="0"/>
            <a:cs typeface="Arial" pitchFamily="34" charset="0"/>
          </a:endParaRPr>
        </a:p>
      </dgm:t>
    </dgm:pt>
    <dgm:pt modelId="{387B9CBD-CCBD-4152-9497-9CD6A063D1D9}">
      <dgm:prSet phldrT="[Text]"/>
      <dgm:spPr/>
      <dgm:t>
        <a:bodyPr/>
        <a:lstStyle/>
        <a:p>
          <a:r>
            <a:rPr lang="fa-IR" dirty="0" smtClean="0">
              <a:latin typeface="Arial" pitchFamily="34" charset="0"/>
              <a:cs typeface="Arial" pitchFamily="34" charset="0"/>
            </a:rPr>
            <a:t>اختلال تنفسی</a:t>
          </a:r>
          <a:endParaRPr lang="en-US" dirty="0">
            <a:latin typeface="Arial" pitchFamily="34" charset="0"/>
            <a:cs typeface="Arial" pitchFamily="34" charset="0"/>
          </a:endParaRPr>
        </a:p>
      </dgm:t>
    </dgm:pt>
    <dgm:pt modelId="{B8B0E0F2-124D-47D2-93ED-31DB229119FE}" type="sibTrans" cxnId="{6267E25D-4A74-4DF1-B1AE-1C81656658CD}">
      <dgm:prSet/>
      <dgm:spPr/>
      <dgm:t>
        <a:bodyPr/>
        <a:lstStyle/>
        <a:p>
          <a:endParaRPr lang="en-US"/>
        </a:p>
      </dgm:t>
    </dgm:pt>
    <dgm:pt modelId="{4023BE9E-3086-4DD2-9681-2C456157357B}" type="parTrans" cxnId="{6267E25D-4A74-4DF1-B1AE-1C81656658CD}">
      <dgm:prSet/>
      <dgm:spPr/>
      <dgm:t>
        <a:bodyPr/>
        <a:lstStyle/>
        <a:p>
          <a:endParaRPr lang="en-US">
            <a:latin typeface="Arial" pitchFamily="34" charset="0"/>
            <a:cs typeface="Arial" pitchFamily="34" charset="0"/>
          </a:endParaRPr>
        </a:p>
      </dgm:t>
    </dgm:pt>
    <dgm:pt modelId="{DE79D2F9-DC0C-48B0-94B3-25B41A03EC06}" type="pres">
      <dgm:prSet presAssocID="{D2A4690F-B0D0-4BE3-9E7C-742A52559535}" presName="diagram" presStyleCnt="0">
        <dgm:presLayoutVars>
          <dgm:chPref val="1"/>
          <dgm:dir/>
          <dgm:animOne val="branch"/>
          <dgm:animLvl val="lvl"/>
          <dgm:resizeHandles val="exact"/>
        </dgm:presLayoutVars>
      </dgm:prSet>
      <dgm:spPr/>
      <dgm:t>
        <a:bodyPr/>
        <a:lstStyle/>
        <a:p>
          <a:endParaRPr lang="en-US"/>
        </a:p>
      </dgm:t>
    </dgm:pt>
    <dgm:pt modelId="{0E975FAE-D78E-4AC0-BFAA-D00EB66065BE}" type="pres">
      <dgm:prSet presAssocID="{1BE7ACCD-575C-42B1-A86D-D8E7F7D80822}" presName="root1" presStyleCnt="0"/>
      <dgm:spPr/>
    </dgm:pt>
    <dgm:pt modelId="{E63F7AFB-DF5D-4F67-A23C-342849D9C339}" type="pres">
      <dgm:prSet presAssocID="{1BE7ACCD-575C-42B1-A86D-D8E7F7D80822}" presName="LevelOneTextNode" presStyleLbl="node0" presStyleIdx="0" presStyleCnt="1">
        <dgm:presLayoutVars>
          <dgm:chPref val="3"/>
        </dgm:presLayoutVars>
      </dgm:prSet>
      <dgm:spPr/>
      <dgm:t>
        <a:bodyPr/>
        <a:lstStyle/>
        <a:p>
          <a:endParaRPr lang="en-US"/>
        </a:p>
      </dgm:t>
    </dgm:pt>
    <dgm:pt modelId="{D5AA2AE2-F0EC-4C10-961D-3335200B911A}" type="pres">
      <dgm:prSet presAssocID="{1BE7ACCD-575C-42B1-A86D-D8E7F7D80822}" presName="level2hierChild" presStyleCnt="0"/>
      <dgm:spPr/>
    </dgm:pt>
    <dgm:pt modelId="{2457AB72-49F1-48CC-A059-E6922C858B07}" type="pres">
      <dgm:prSet presAssocID="{6557890F-E0AD-4877-8F1F-D0D9EFC122F6}" presName="conn2-1" presStyleLbl="parChTrans1D2" presStyleIdx="0" presStyleCnt="2"/>
      <dgm:spPr/>
      <dgm:t>
        <a:bodyPr/>
        <a:lstStyle/>
        <a:p>
          <a:endParaRPr lang="en-US"/>
        </a:p>
      </dgm:t>
    </dgm:pt>
    <dgm:pt modelId="{D111DA1A-7716-461A-9B23-78F57057831D}" type="pres">
      <dgm:prSet presAssocID="{6557890F-E0AD-4877-8F1F-D0D9EFC122F6}" presName="connTx" presStyleLbl="parChTrans1D2" presStyleIdx="0" presStyleCnt="2"/>
      <dgm:spPr/>
      <dgm:t>
        <a:bodyPr/>
        <a:lstStyle/>
        <a:p>
          <a:endParaRPr lang="en-US"/>
        </a:p>
      </dgm:t>
    </dgm:pt>
    <dgm:pt modelId="{9A45384D-09A7-4C25-A711-41A41006A799}" type="pres">
      <dgm:prSet presAssocID="{0B272EDB-F0D6-4DF1-B01C-C2BE46F68023}" presName="root2" presStyleCnt="0"/>
      <dgm:spPr/>
    </dgm:pt>
    <dgm:pt modelId="{B816CFF6-8DC3-4A3C-B26B-4C82946B1BD5}" type="pres">
      <dgm:prSet presAssocID="{0B272EDB-F0D6-4DF1-B01C-C2BE46F68023}" presName="LevelTwoTextNode" presStyleLbl="node2" presStyleIdx="0" presStyleCnt="2" custLinFactNeighborX="4239" custLinFactNeighborY="-6536">
        <dgm:presLayoutVars>
          <dgm:chPref val="3"/>
        </dgm:presLayoutVars>
      </dgm:prSet>
      <dgm:spPr/>
      <dgm:t>
        <a:bodyPr/>
        <a:lstStyle/>
        <a:p>
          <a:endParaRPr lang="en-US"/>
        </a:p>
      </dgm:t>
    </dgm:pt>
    <dgm:pt modelId="{1E8E5F48-94F3-4506-AC50-996C7BF84164}" type="pres">
      <dgm:prSet presAssocID="{0B272EDB-F0D6-4DF1-B01C-C2BE46F68023}" presName="level3hierChild" presStyleCnt="0"/>
      <dgm:spPr/>
    </dgm:pt>
    <dgm:pt modelId="{516EEDB7-5BDD-4764-8B98-D94514B90E3C}" type="pres">
      <dgm:prSet presAssocID="{4023BE9E-3086-4DD2-9681-2C456157357B}" presName="conn2-1" presStyleLbl="parChTrans1D3" presStyleIdx="0" presStyleCnt="2"/>
      <dgm:spPr/>
      <dgm:t>
        <a:bodyPr/>
        <a:lstStyle/>
        <a:p>
          <a:endParaRPr lang="en-US"/>
        </a:p>
      </dgm:t>
    </dgm:pt>
    <dgm:pt modelId="{CE335234-5683-4A05-96DC-5CCB9AD73BA7}" type="pres">
      <dgm:prSet presAssocID="{4023BE9E-3086-4DD2-9681-2C456157357B}" presName="connTx" presStyleLbl="parChTrans1D3" presStyleIdx="0" presStyleCnt="2"/>
      <dgm:spPr/>
      <dgm:t>
        <a:bodyPr/>
        <a:lstStyle/>
        <a:p>
          <a:endParaRPr lang="en-US"/>
        </a:p>
      </dgm:t>
    </dgm:pt>
    <dgm:pt modelId="{C468030A-A96E-4F2B-9F62-FC991BB999D6}" type="pres">
      <dgm:prSet presAssocID="{387B9CBD-CCBD-4152-9497-9CD6A063D1D9}" presName="root2" presStyleCnt="0"/>
      <dgm:spPr/>
    </dgm:pt>
    <dgm:pt modelId="{77448B4F-09CD-4B5C-896E-9C03DC0378F5}" type="pres">
      <dgm:prSet presAssocID="{387B9CBD-CCBD-4152-9497-9CD6A063D1D9}" presName="LevelTwoTextNode" presStyleLbl="node3" presStyleIdx="0" presStyleCnt="2">
        <dgm:presLayoutVars>
          <dgm:chPref val="3"/>
        </dgm:presLayoutVars>
      </dgm:prSet>
      <dgm:spPr/>
      <dgm:t>
        <a:bodyPr/>
        <a:lstStyle/>
        <a:p>
          <a:endParaRPr lang="en-US"/>
        </a:p>
      </dgm:t>
    </dgm:pt>
    <dgm:pt modelId="{C447239E-9B31-4DEC-9873-ED65EDC8111D}" type="pres">
      <dgm:prSet presAssocID="{387B9CBD-CCBD-4152-9497-9CD6A063D1D9}" presName="level3hierChild" presStyleCnt="0"/>
      <dgm:spPr/>
    </dgm:pt>
    <dgm:pt modelId="{2EE584C7-0C31-4183-B774-C7F13A8F2606}" type="pres">
      <dgm:prSet presAssocID="{F344CDF2-E04C-4EA2-8D64-61031B249A59}" presName="conn2-1" presStyleLbl="parChTrans1D2" presStyleIdx="1" presStyleCnt="2"/>
      <dgm:spPr/>
      <dgm:t>
        <a:bodyPr/>
        <a:lstStyle/>
        <a:p>
          <a:endParaRPr lang="en-US"/>
        </a:p>
      </dgm:t>
    </dgm:pt>
    <dgm:pt modelId="{9DF2456E-483C-4E03-B8BC-BF22556A479F}" type="pres">
      <dgm:prSet presAssocID="{F344CDF2-E04C-4EA2-8D64-61031B249A59}" presName="connTx" presStyleLbl="parChTrans1D2" presStyleIdx="1" presStyleCnt="2"/>
      <dgm:spPr/>
      <dgm:t>
        <a:bodyPr/>
        <a:lstStyle/>
        <a:p>
          <a:endParaRPr lang="en-US"/>
        </a:p>
      </dgm:t>
    </dgm:pt>
    <dgm:pt modelId="{2EE38F35-7471-43D3-AC0C-123CFAB280B9}" type="pres">
      <dgm:prSet presAssocID="{23B8F0A0-7F46-47B0-986E-5BAD3D3871FD}" presName="root2" presStyleCnt="0"/>
      <dgm:spPr/>
    </dgm:pt>
    <dgm:pt modelId="{369054CC-EB83-4926-8728-FD8818F45F8E}" type="pres">
      <dgm:prSet presAssocID="{23B8F0A0-7F46-47B0-986E-5BAD3D3871FD}" presName="LevelTwoTextNode" presStyleLbl="node2" presStyleIdx="1" presStyleCnt="2">
        <dgm:presLayoutVars>
          <dgm:chPref val="3"/>
        </dgm:presLayoutVars>
      </dgm:prSet>
      <dgm:spPr/>
      <dgm:t>
        <a:bodyPr/>
        <a:lstStyle/>
        <a:p>
          <a:endParaRPr lang="en-US"/>
        </a:p>
      </dgm:t>
    </dgm:pt>
    <dgm:pt modelId="{35650BFC-4A69-4ED2-81C3-4072D1D4CE67}" type="pres">
      <dgm:prSet presAssocID="{23B8F0A0-7F46-47B0-986E-5BAD3D3871FD}" presName="level3hierChild" presStyleCnt="0"/>
      <dgm:spPr/>
    </dgm:pt>
    <dgm:pt modelId="{3FF68FB0-3ACF-4DB3-A76F-00B3618045D0}" type="pres">
      <dgm:prSet presAssocID="{F8D2FF4C-D83D-4D29-905E-0F85390DDDAA}" presName="conn2-1" presStyleLbl="parChTrans1D3" presStyleIdx="1" presStyleCnt="2"/>
      <dgm:spPr/>
      <dgm:t>
        <a:bodyPr/>
        <a:lstStyle/>
        <a:p>
          <a:endParaRPr lang="en-US"/>
        </a:p>
      </dgm:t>
    </dgm:pt>
    <dgm:pt modelId="{335866D5-309B-4DEB-A445-B365BD862989}" type="pres">
      <dgm:prSet presAssocID="{F8D2FF4C-D83D-4D29-905E-0F85390DDDAA}" presName="connTx" presStyleLbl="parChTrans1D3" presStyleIdx="1" presStyleCnt="2"/>
      <dgm:spPr/>
      <dgm:t>
        <a:bodyPr/>
        <a:lstStyle/>
        <a:p>
          <a:endParaRPr lang="en-US"/>
        </a:p>
      </dgm:t>
    </dgm:pt>
    <dgm:pt modelId="{99C768FD-715F-4C2D-8D0E-39DC0AC92B80}" type="pres">
      <dgm:prSet presAssocID="{0F96EB9A-CEA6-44AB-82EB-9B76507A1CB0}" presName="root2" presStyleCnt="0"/>
      <dgm:spPr/>
    </dgm:pt>
    <dgm:pt modelId="{413E325A-9CB0-4EED-A672-B867866B75B8}" type="pres">
      <dgm:prSet presAssocID="{0F96EB9A-CEA6-44AB-82EB-9B76507A1CB0}" presName="LevelTwoTextNode" presStyleLbl="node3" presStyleIdx="1" presStyleCnt="2">
        <dgm:presLayoutVars>
          <dgm:chPref val="3"/>
        </dgm:presLayoutVars>
      </dgm:prSet>
      <dgm:spPr/>
      <dgm:t>
        <a:bodyPr/>
        <a:lstStyle/>
        <a:p>
          <a:endParaRPr lang="en-US"/>
        </a:p>
      </dgm:t>
    </dgm:pt>
    <dgm:pt modelId="{9BA08458-A166-4CDB-8C82-D6739256F7EA}" type="pres">
      <dgm:prSet presAssocID="{0F96EB9A-CEA6-44AB-82EB-9B76507A1CB0}" presName="level3hierChild" presStyleCnt="0"/>
      <dgm:spPr/>
    </dgm:pt>
  </dgm:ptLst>
  <dgm:cxnLst>
    <dgm:cxn modelId="{FA5FBBAC-E9AB-4505-A7D3-E01ECA06C89F}" type="presOf" srcId="{0B272EDB-F0D6-4DF1-B01C-C2BE46F68023}" destId="{B816CFF6-8DC3-4A3C-B26B-4C82946B1BD5}" srcOrd="0" destOrd="0" presId="urn:microsoft.com/office/officeart/2005/8/layout/hierarchy2"/>
    <dgm:cxn modelId="{7C76F31B-9208-4062-BA45-7F4ECB82F7F1}" type="presOf" srcId="{6557890F-E0AD-4877-8F1F-D0D9EFC122F6}" destId="{2457AB72-49F1-48CC-A059-E6922C858B07}" srcOrd="0" destOrd="0" presId="urn:microsoft.com/office/officeart/2005/8/layout/hierarchy2"/>
    <dgm:cxn modelId="{4A008BEF-C49F-496E-A00F-4C212E086B95}" type="presOf" srcId="{F344CDF2-E04C-4EA2-8D64-61031B249A59}" destId="{9DF2456E-483C-4E03-B8BC-BF22556A479F}" srcOrd="1" destOrd="0" presId="urn:microsoft.com/office/officeart/2005/8/layout/hierarchy2"/>
    <dgm:cxn modelId="{F5E5A49E-3185-4D4B-93AC-2829BFD673BE}" srcId="{1BE7ACCD-575C-42B1-A86D-D8E7F7D80822}" destId="{0B272EDB-F0D6-4DF1-B01C-C2BE46F68023}" srcOrd="0" destOrd="0" parTransId="{6557890F-E0AD-4877-8F1F-D0D9EFC122F6}" sibTransId="{7199D0A2-3486-4F84-83B3-EBEE21ED3071}"/>
    <dgm:cxn modelId="{8C54FF9A-8CEF-48F9-96E6-1033079B7486}" type="presOf" srcId="{4023BE9E-3086-4DD2-9681-2C456157357B}" destId="{CE335234-5683-4A05-96DC-5CCB9AD73BA7}" srcOrd="1" destOrd="0" presId="urn:microsoft.com/office/officeart/2005/8/layout/hierarchy2"/>
    <dgm:cxn modelId="{07F89B9C-2B10-4166-AEB0-FD03FC1B0A23}" type="presOf" srcId="{F344CDF2-E04C-4EA2-8D64-61031B249A59}" destId="{2EE584C7-0C31-4183-B774-C7F13A8F2606}" srcOrd="0" destOrd="0" presId="urn:microsoft.com/office/officeart/2005/8/layout/hierarchy2"/>
    <dgm:cxn modelId="{A4C8570E-EA0C-4108-92E6-4A5967399A01}" srcId="{1BE7ACCD-575C-42B1-A86D-D8E7F7D80822}" destId="{23B8F0A0-7F46-47B0-986E-5BAD3D3871FD}" srcOrd="1" destOrd="0" parTransId="{F344CDF2-E04C-4EA2-8D64-61031B249A59}" sibTransId="{01F58DC3-126A-438D-8AE2-901391FE0654}"/>
    <dgm:cxn modelId="{452702AA-FF75-48A7-9B7D-6D0ACFE001B6}" srcId="{D2A4690F-B0D0-4BE3-9E7C-742A52559535}" destId="{1BE7ACCD-575C-42B1-A86D-D8E7F7D80822}" srcOrd="0" destOrd="0" parTransId="{F7491704-9D0E-4AFE-A569-BB4F0F824763}" sibTransId="{35E4C081-DEF0-4A3E-AEA8-C1719E013143}"/>
    <dgm:cxn modelId="{05E7A6B1-8FCF-4573-A216-60BA10D83632}" type="presOf" srcId="{4023BE9E-3086-4DD2-9681-2C456157357B}" destId="{516EEDB7-5BDD-4764-8B98-D94514B90E3C}" srcOrd="0" destOrd="0" presId="urn:microsoft.com/office/officeart/2005/8/layout/hierarchy2"/>
    <dgm:cxn modelId="{14DF9E8C-345B-4A80-825A-46C819A673DC}" type="presOf" srcId="{D2A4690F-B0D0-4BE3-9E7C-742A52559535}" destId="{DE79D2F9-DC0C-48B0-94B3-25B41A03EC06}" srcOrd="0" destOrd="0" presId="urn:microsoft.com/office/officeart/2005/8/layout/hierarchy2"/>
    <dgm:cxn modelId="{26DF9F50-D6E2-44C6-BCDF-CF89081D49D3}" type="presOf" srcId="{0F96EB9A-CEA6-44AB-82EB-9B76507A1CB0}" destId="{413E325A-9CB0-4EED-A672-B867866B75B8}" srcOrd="0" destOrd="0" presId="urn:microsoft.com/office/officeart/2005/8/layout/hierarchy2"/>
    <dgm:cxn modelId="{08B379F9-2FE5-4EE3-BE45-36F618CFCA54}" type="presOf" srcId="{1BE7ACCD-575C-42B1-A86D-D8E7F7D80822}" destId="{E63F7AFB-DF5D-4F67-A23C-342849D9C339}" srcOrd="0" destOrd="0" presId="urn:microsoft.com/office/officeart/2005/8/layout/hierarchy2"/>
    <dgm:cxn modelId="{2556954E-881D-44D8-9CF2-B339BEA0C0BC}" type="presOf" srcId="{23B8F0A0-7F46-47B0-986E-5BAD3D3871FD}" destId="{369054CC-EB83-4926-8728-FD8818F45F8E}" srcOrd="0" destOrd="0" presId="urn:microsoft.com/office/officeart/2005/8/layout/hierarchy2"/>
    <dgm:cxn modelId="{3747C1B9-BBF2-4A85-8645-852953D9A431}" type="presOf" srcId="{6557890F-E0AD-4877-8F1F-D0D9EFC122F6}" destId="{D111DA1A-7716-461A-9B23-78F57057831D}" srcOrd="1" destOrd="0" presId="urn:microsoft.com/office/officeart/2005/8/layout/hierarchy2"/>
    <dgm:cxn modelId="{C25EFAD1-FFCC-4F0B-8341-F898A837E7B5}" srcId="{23B8F0A0-7F46-47B0-986E-5BAD3D3871FD}" destId="{0F96EB9A-CEA6-44AB-82EB-9B76507A1CB0}" srcOrd="0" destOrd="0" parTransId="{F8D2FF4C-D83D-4D29-905E-0F85390DDDAA}" sibTransId="{9C1508AB-8057-476D-AF49-D78BBCEBAEB3}"/>
    <dgm:cxn modelId="{5A3EF629-9EE7-42ED-91E6-CE3375D4811A}" type="presOf" srcId="{F8D2FF4C-D83D-4D29-905E-0F85390DDDAA}" destId="{3FF68FB0-3ACF-4DB3-A76F-00B3618045D0}" srcOrd="0" destOrd="0" presId="urn:microsoft.com/office/officeart/2005/8/layout/hierarchy2"/>
    <dgm:cxn modelId="{6267E25D-4A74-4DF1-B1AE-1C81656658CD}" srcId="{0B272EDB-F0D6-4DF1-B01C-C2BE46F68023}" destId="{387B9CBD-CCBD-4152-9497-9CD6A063D1D9}" srcOrd="0" destOrd="0" parTransId="{4023BE9E-3086-4DD2-9681-2C456157357B}" sibTransId="{B8B0E0F2-124D-47D2-93ED-31DB229119FE}"/>
    <dgm:cxn modelId="{463FC426-6BD8-4ED4-90D1-61DF7093BB2C}" type="presOf" srcId="{F8D2FF4C-D83D-4D29-905E-0F85390DDDAA}" destId="{335866D5-309B-4DEB-A445-B365BD862989}" srcOrd="1" destOrd="0" presId="urn:microsoft.com/office/officeart/2005/8/layout/hierarchy2"/>
    <dgm:cxn modelId="{2A4A83FE-FA03-4434-A7D1-C1E953BB447F}" type="presOf" srcId="{387B9CBD-CCBD-4152-9497-9CD6A063D1D9}" destId="{77448B4F-09CD-4B5C-896E-9C03DC0378F5}" srcOrd="0" destOrd="0" presId="urn:microsoft.com/office/officeart/2005/8/layout/hierarchy2"/>
    <dgm:cxn modelId="{705B31EF-15A9-4B2F-A30B-99A9248EA346}" type="presParOf" srcId="{DE79D2F9-DC0C-48B0-94B3-25B41A03EC06}" destId="{0E975FAE-D78E-4AC0-BFAA-D00EB66065BE}" srcOrd="0" destOrd="0" presId="urn:microsoft.com/office/officeart/2005/8/layout/hierarchy2"/>
    <dgm:cxn modelId="{49D83C68-4673-4679-834F-D7F80C27D15A}" type="presParOf" srcId="{0E975FAE-D78E-4AC0-BFAA-D00EB66065BE}" destId="{E63F7AFB-DF5D-4F67-A23C-342849D9C339}" srcOrd="0" destOrd="0" presId="urn:microsoft.com/office/officeart/2005/8/layout/hierarchy2"/>
    <dgm:cxn modelId="{76A4C25F-3D84-4F1E-B05C-0D0D5FDD4114}" type="presParOf" srcId="{0E975FAE-D78E-4AC0-BFAA-D00EB66065BE}" destId="{D5AA2AE2-F0EC-4C10-961D-3335200B911A}" srcOrd="1" destOrd="0" presId="urn:microsoft.com/office/officeart/2005/8/layout/hierarchy2"/>
    <dgm:cxn modelId="{D14E13F0-FA17-48A2-B2DE-7E733916C335}" type="presParOf" srcId="{D5AA2AE2-F0EC-4C10-961D-3335200B911A}" destId="{2457AB72-49F1-48CC-A059-E6922C858B07}" srcOrd="0" destOrd="0" presId="urn:microsoft.com/office/officeart/2005/8/layout/hierarchy2"/>
    <dgm:cxn modelId="{1753F0BB-5D1C-40EE-BE5F-6FEB8065D9F8}" type="presParOf" srcId="{2457AB72-49F1-48CC-A059-E6922C858B07}" destId="{D111DA1A-7716-461A-9B23-78F57057831D}" srcOrd="0" destOrd="0" presId="urn:microsoft.com/office/officeart/2005/8/layout/hierarchy2"/>
    <dgm:cxn modelId="{8F8E117F-7EEC-4B07-911F-454463D80479}" type="presParOf" srcId="{D5AA2AE2-F0EC-4C10-961D-3335200B911A}" destId="{9A45384D-09A7-4C25-A711-41A41006A799}" srcOrd="1" destOrd="0" presId="urn:microsoft.com/office/officeart/2005/8/layout/hierarchy2"/>
    <dgm:cxn modelId="{3D8617B3-9642-4652-ABBA-826A8C2EA159}" type="presParOf" srcId="{9A45384D-09A7-4C25-A711-41A41006A799}" destId="{B816CFF6-8DC3-4A3C-B26B-4C82946B1BD5}" srcOrd="0" destOrd="0" presId="urn:microsoft.com/office/officeart/2005/8/layout/hierarchy2"/>
    <dgm:cxn modelId="{886E9E7F-9B75-4196-916C-67D88311794E}" type="presParOf" srcId="{9A45384D-09A7-4C25-A711-41A41006A799}" destId="{1E8E5F48-94F3-4506-AC50-996C7BF84164}" srcOrd="1" destOrd="0" presId="urn:microsoft.com/office/officeart/2005/8/layout/hierarchy2"/>
    <dgm:cxn modelId="{4939D022-FA28-417E-A20E-73227E0B9D9D}" type="presParOf" srcId="{1E8E5F48-94F3-4506-AC50-996C7BF84164}" destId="{516EEDB7-5BDD-4764-8B98-D94514B90E3C}" srcOrd="0" destOrd="0" presId="urn:microsoft.com/office/officeart/2005/8/layout/hierarchy2"/>
    <dgm:cxn modelId="{E379C618-8CFD-4220-853B-5D24D4440BF0}" type="presParOf" srcId="{516EEDB7-5BDD-4764-8B98-D94514B90E3C}" destId="{CE335234-5683-4A05-96DC-5CCB9AD73BA7}" srcOrd="0" destOrd="0" presId="urn:microsoft.com/office/officeart/2005/8/layout/hierarchy2"/>
    <dgm:cxn modelId="{F7ECA9A6-BBE3-4382-942A-DFCF3FB5AE5C}" type="presParOf" srcId="{1E8E5F48-94F3-4506-AC50-996C7BF84164}" destId="{C468030A-A96E-4F2B-9F62-FC991BB999D6}" srcOrd="1" destOrd="0" presId="urn:microsoft.com/office/officeart/2005/8/layout/hierarchy2"/>
    <dgm:cxn modelId="{F6EE8311-5831-4F1D-B627-184FA8C67464}" type="presParOf" srcId="{C468030A-A96E-4F2B-9F62-FC991BB999D6}" destId="{77448B4F-09CD-4B5C-896E-9C03DC0378F5}" srcOrd="0" destOrd="0" presId="urn:microsoft.com/office/officeart/2005/8/layout/hierarchy2"/>
    <dgm:cxn modelId="{976C34E0-5330-4816-8763-DE46D473C115}" type="presParOf" srcId="{C468030A-A96E-4F2B-9F62-FC991BB999D6}" destId="{C447239E-9B31-4DEC-9873-ED65EDC8111D}" srcOrd="1" destOrd="0" presId="urn:microsoft.com/office/officeart/2005/8/layout/hierarchy2"/>
    <dgm:cxn modelId="{DCCF9A42-579F-4905-A22D-283AAA31DC31}" type="presParOf" srcId="{D5AA2AE2-F0EC-4C10-961D-3335200B911A}" destId="{2EE584C7-0C31-4183-B774-C7F13A8F2606}" srcOrd="2" destOrd="0" presId="urn:microsoft.com/office/officeart/2005/8/layout/hierarchy2"/>
    <dgm:cxn modelId="{42E887F8-BBD7-4F1C-B58C-784CE83F3E6B}" type="presParOf" srcId="{2EE584C7-0C31-4183-B774-C7F13A8F2606}" destId="{9DF2456E-483C-4E03-B8BC-BF22556A479F}" srcOrd="0" destOrd="0" presId="urn:microsoft.com/office/officeart/2005/8/layout/hierarchy2"/>
    <dgm:cxn modelId="{847E7BD5-9A59-4E07-B08A-366C2436FA46}" type="presParOf" srcId="{D5AA2AE2-F0EC-4C10-961D-3335200B911A}" destId="{2EE38F35-7471-43D3-AC0C-123CFAB280B9}" srcOrd="3" destOrd="0" presId="urn:microsoft.com/office/officeart/2005/8/layout/hierarchy2"/>
    <dgm:cxn modelId="{6D461A83-E29D-4E50-AA1E-7BB58F0B62BF}" type="presParOf" srcId="{2EE38F35-7471-43D3-AC0C-123CFAB280B9}" destId="{369054CC-EB83-4926-8728-FD8818F45F8E}" srcOrd="0" destOrd="0" presId="urn:microsoft.com/office/officeart/2005/8/layout/hierarchy2"/>
    <dgm:cxn modelId="{6118A24E-3BE4-4965-8D72-D5F8013DA861}" type="presParOf" srcId="{2EE38F35-7471-43D3-AC0C-123CFAB280B9}" destId="{35650BFC-4A69-4ED2-81C3-4072D1D4CE67}" srcOrd="1" destOrd="0" presId="urn:microsoft.com/office/officeart/2005/8/layout/hierarchy2"/>
    <dgm:cxn modelId="{B6DF88FF-B23C-4E43-B98A-3057380E0468}" type="presParOf" srcId="{35650BFC-4A69-4ED2-81C3-4072D1D4CE67}" destId="{3FF68FB0-3ACF-4DB3-A76F-00B3618045D0}" srcOrd="0" destOrd="0" presId="urn:microsoft.com/office/officeart/2005/8/layout/hierarchy2"/>
    <dgm:cxn modelId="{66750BED-474C-48B4-9AA2-A2228E794826}" type="presParOf" srcId="{3FF68FB0-3ACF-4DB3-A76F-00B3618045D0}" destId="{335866D5-309B-4DEB-A445-B365BD862989}" srcOrd="0" destOrd="0" presId="urn:microsoft.com/office/officeart/2005/8/layout/hierarchy2"/>
    <dgm:cxn modelId="{6DF43614-C870-4C19-A6EB-26F1664E5564}" type="presParOf" srcId="{35650BFC-4A69-4ED2-81C3-4072D1D4CE67}" destId="{99C768FD-715F-4C2D-8D0E-39DC0AC92B80}" srcOrd="1" destOrd="0" presId="urn:microsoft.com/office/officeart/2005/8/layout/hierarchy2"/>
    <dgm:cxn modelId="{AD999992-F534-4BC6-BD1A-DA159E756A9E}" type="presParOf" srcId="{99C768FD-715F-4C2D-8D0E-39DC0AC92B80}" destId="{413E325A-9CB0-4EED-A672-B867866B75B8}" srcOrd="0" destOrd="0" presId="urn:microsoft.com/office/officeart/2005/8/layout/hierarchy2"/>
    <dgm:cxn modelId="{A7A8EC17-DA68-4D58-9F6F-256F6AC1E744}" type="presParOf" srcId="{99C768FD-715F-4C2D-8D0E-39DC0AC92B80}" destId="{9BA08458-A166-4CDB-8C82-D6739256F7E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55E1C8-5E6C-41DB-89CE-63C4F8581A4D}"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AE2330DE-B8A0-442A-8B71-F305FC38108E}">
      <dgm:prSet phldrT="[Text]">
        <dgm:style>
          <a:lnRef idx="1">
            <a:schemeClr val="accent2"/>
          </a:lnRef>
          <a:fillRef idx="2">
            <a:schemeClr val="accent2"/>
          </a:fillRef>
          <a:effectRef idx="1">
            <a:schemeClr val="accent2"/>
          </a:effectRef>
          <a:fontRef idx="minor">
            <a:schemeClr val="dk1"/>
          </a:fontRef>
        </dgm:style>
      </dgm:prSet>
      <dgm:spPr/>
      <dgm:t>
        <a:bodyPr/>
        <a:lstStyle/>
        <a:p>
          <a:r>
            <a:rPr lang="fa-IR" dirty="0" smtClean="0"/>
            <a:t>جبران ناقص</a:t>
          </a:r>
          <a:endParaRPr lang="en-US" dirty="0"/>
        </a:p>
      </dgm:t>
    </dgm:pt>
    <dgm:pt modelId="{1C48F889-B926-4AD0-9750-AC7158F62C80}" type="parTrans" cxnId="{89764DAF-5FA7-4D9E-BFE5-2300BAD9A3D5}">
      <dgm:prSet/>
      <dgm:spPr/>
      <dgm:t>
        <a:bodyPr/>
        <a:lstStyle/>
        <a:p>
          <a:endParaRPr lang="en-US"/>
        </a:p>
      </dgm:t>
    </dgm:pt>
    <dgm:pt modelId="{48A26A29-6423-47EA-8BB3-6C37313754B5}" type="sibTrans" cxnId="{89764DAF-5FA7-4D9E-BFE5-2300BAD9A3D5}">
      <dgm:prSet/>
      <dgm:spPr/>
      <dgm:t>
        <a:bodyPr/>
        <a:lstStyle/>
        <a:p>
          <a:endParaRPr lang="en-US"/>
        </a:p>
      </dgm:t>
    </dgm:pt>
    <dgm:pt modelId="{DDF88E36-051D-40A9-B294-3438CE7B1C16}">
      <dgm:prSet phldrT="[Text]">
        <dgm:style>
          <a:lnRef idx="1">
            <a:schemeClr val="accent2"/>
          </a:lnRef>
          <a:fillRef idx="2">
            <a:schemeClr val="accent2"/>
          </a:fillRef>
          <a:effectRef idx="1">
            <a:schemeClr val="accent2"/>
          </a:effectRef>
          <a:fontRef idx="minor">
            <a:schemeClr val="dk1"/>
          </a:fontRef>
        </dgm:style>
      </dgm:prSet>
      <dgm:spPr/>
      <dgm:t>
        <a:bodyPr/>
        <a:lstStyle/>
        <a:p>
          <a:r>
            <a:rPr lang="en-US" dirty="0" smtClean="0"/>
            <a:t>Pa CO2 </a:t>
          </a:r>
          <a:r>
            <a:rPr lang="fa-IR" dirty="0" smtClean="0"/>
            <a:t>با </a:t>
          </a:r>
          <a:r>
            <a:rPr lang="en-US" dirty="0" smtClean="0"/>
            <a:t>Hco⁻3</a:t>
          </a:r>
          <a:r>
            <a:rPr lang="fa-IR" dirty="0" smtClean="0"/>
            <a:t>  هم جهت باشند</a:t>
          </a:r>
          <a:endParaRPr lang="en-US" dirty="0"/>
        </a:p>
      </dgm:t>
    </dgm:pt>
    <dgm:pt modelId="{F0B8B710-3920-4342-88AF-66EE4172F8F4}" type="parTrans" cxnId="{B5B18BD8-CE42-4576-BF4D-1EC686F95097}">
      <dgm:prSet/>
      <dgm:spPr/>
      <dgm:t>
        <a:bodyPr/>
        <a:lstStyle/>
        <a:p>
          <a:endParaRPr lang="en-US" dirty="0"/>
        </a:p>
      </dgm:t>
    </dgm:pt>
    <dgm:pt modelId="{2DA0FA3A-4B4A-4A1B-95B7-95B04B56A045}" type="sibTrans" cxnId="{B5B18BD8-CE42-4576-BF4D-1EC686F95097}">
      <dgm:prSet/>
      <dgm:spPr/>
      <dgm:t>
        <a:bodyPr/>
        <a:lstStyle/>
        <a:p>
          <a:endParaRPr lang="en-US"/>
        </a:p>
      </dgm:t>
    </dgm:pt>
    <dgm:pt modelId="{5D96CC5A-5B89-48CB-B3D3-92E1D3E6485F}">
      <dgm:prSet phldrT="[Text]">
        <dgm:style>
          <a:lnRef idx="1">
            <a:schemeClr val="accent2"/>
          </a:lnRef>
          <a:fillRef idx="2">
            <a:schemeClr val="accent2"/>
          </a:fillRef>
          <a:effectRef idx="1">
            <a:schemeClr val="accent2"/>
          </a:effectRef>
          <a:fontRef idx="minor">
            <a:schemeClr val="dk1"/>
          </a:fontRef>
        </dgm:style>
      </dgm:prSet>
      <dgm:spPr/>
      <dgm:t>
        <a:bodyPr/>
        <a:lstStyle/>
        <a:p>
          <a:r>
            <a:rPr lang="fa-IR" dirty="0" smtClean="0"/>
            <a:t>جبران با عدم تعادل</a:t>
          </a:r>
          <a:endParaRPr lang="en-US" dirty="0"/>
        </a:p>
      </dgm:t>
    </dgm:pt>
    <dgm:pt modelId="{75C0B764-AE75-4555-A84E-4BFDB06CBAF7}" type="parTrans" cxnId="{9F40F73C-6D6C-4C73-9E0C-806AD4FD5DFA}">
      <dgm:prSet/>
      <dgm:spPr/>
      <dgm:t>
        <a:bodyPr/>
        <a:lstStyle/>
        <a:p>
          <a:endParaRPr lang="en-US"/>
        </a:p>
      </dgm:t>
    </dgm:pt>
    <dgm:pt modelId="{747AF7D2-6617-4279-ADF8-23D93D5FFE90}" type="sibTrans" cxnId="{9F40F73C-6D6C-4C73-9E0C-806AD4FD5DFA}">
      <dgm:prSet/>
      <dgm:spPr/>
      <dgm:t>
        <a:bodyPr/>
        <a:lstStyle/>
        <a:p>
          <a:endParaRPr lang="en-US"/>
        </a:p>
      </dgm:t>
    </dgm:pt>
    <dgm:pt modelId="{BA64FE12-EAC6-4874-AE91-53F52F949ECE}" type="pres">
      <dgm:prSet presAssocID="{BD55E1C8-5E6C-41DB-89CE-63C4F8581A4D}" presName="diagram" presStyleCnt="0">
        <dgm:presLayoutVars>
          <dgm:chPref val="1"/>
          <dgm:dir/>
          <dgm:animOne val="branch"/>
          <dgm:animLvl val="lvl"/>
          <dgm:resizeHandles val="exact"/>
        </dgm:presLayoutVars>
      </dgm:prSet>
      <dgm:spPr/>
      <dgm:t>
        <a:bodyPr/>
        <a:lstStyle/>
        <a:p>
          <a:endParaRPr lang="en-US"/>
        </a:p>
      </dgm:t>
    </dgm:pt>
    <dgm:pt modelId="{9263E634-BC1D-4372-A9F9-C35918283C86}" type="pres">
      <dgm:prSet presAssocID="{AE2330DE-B8A0-442A-8B71-F305FC38108E}" presName="root1" presStyleCnt="0"/>
      <dgm:spPr/>
    </dgm:pt>
    <dgm:pt modelId="{6F17631F-F878-49C1-9329-26D0FDE251B6}" type="pres">
      <dgm:prSet presAssocID="{AE2330DE-B8A0-442A-8B71-F305FC38108E}" presName="LevelOneTextNode" presStyleLbl="node0" presStyleIdx="0" presStyleCnt="1" custLinFactNeighborX="-85" custLinFactNeighborY="2112">
        <dgm:presLayoutVars>
          <dgm:chPref val="3"/>
        </dgm:presLayoutVars>
      </dgm:prSet>
      <dgm:spPr/>
      <dgm:t>
        <a:bodyPr/>
        <a:lstStyle/>
        <a:p>
          <a:endParaRPr lang="en-US"/>
        </a:p>
      </dgm:t>
    </dgm:pt>
    <dgm:pt modelId="{FE6F19E9-CD85-4715-BF63-D58748C9A9CF}" type="pres">
      <dgm:prSet presAssocID="{AE2330DE-B8A0-442A-8B71-F305FC38108E}" presName="level2hierChild" presStyleCnt="0"/>
      <dgm:spPr/>
    </dgm:pt>
    <dgm:pt modelId="{11061595-94DA-430E-A65A-1771158A6B62}" type="pres">
      <dgm:prSet presAssocID="{F0B8B710-3920-4342-88AF-66EE4172F8F4}" presName="conn2-1" presStyleLbl="parChTrans1D2" presStyleIdx="0" presStyleCnt="1"/>
      <dgm:spPr/>
      <dgm:t>
        <a:bodyPr/>
        <a:lstStyle/>
        <a:p>
          <a:endParaRPr lang="en-US"/>
        </a:p>
      </dgm:t>
    </dgm:pt>
    <dgm:pt modelId="{4B35B250-0839-47E1-9421-F0D76D65CF06}" type="pres">
      <dgm:prSet presAssocID="{F0B8B710-3920-4342-88AF-66EE4172F8F4}" presName="connTx" presStyleLbl="parChTrans1D2" presStyleIdx="0" presStyleCnt="1"/>
      <dgm:spPr/>
      <dgm:t>
        <a:bodyPr/>
        <a:lstStyle/>
        <a:p>
          <a:endParaRPr lang="en-US"/>
        </a:p>
      </dgm:t>
    </dgm:pt>
    <dgm:pt modelId="{F2005AEA-4134-479D-9B11-89B1D05EEC3D}" type="pres">
      <dgm:prSet presAssocID="{DDF88E36-051D-40A9-B294-3438CE7B1C16}" presName="root2" presStyleCnt="0"/>
      <dgm:spPr/>
    </dgm:pt>
    <dgm:pt modelId="{7686A71D-FAFB-40F3-9CF1-B77209575208}" type="pres">
      <dgm:prSet presAssocID="{DDF88E36-051D-40A9-B294-3438CE7B1C16}" presName="LevelTwoTextNode" presStyleLbl="node2" presStyleIdx="0" presStyleCnt="1">
        <dgm:presLayoutVars>
          <dgm:chPref val="3"/>
        </dgm:presLayoutVars>
      </dgm:prSet>
      <dgm:spPr/>
      <dgm:t>
        <a:bodyPr/>
        <a:lstStyle/>
        <a:p>
          <a:endParaRPr lang="en-US"/>
        </a:p>
      </dgm:t>
    </dgm:pt>
    <dgm:pt modelId="{E0196019-F70F-47CF-B4E6-571C0D0856A8}" type="pres">
      <dgm:prSet presAssocID="{DDF88E36-051D-40A9-B294-3438CE7B1C16}" presName="level3hierChild" presStyleCnt="0"/>
      <dgm:spPr/>
    </dgm:pt>
    <dgm:pt modelId="{C564A7BD-F9B8-41B1-8911-243238C552ED}" type="pres">
      <dgm:prSet presAssocID="{75C0B764-AE75-4555-A84E-4BFDB06CBAF7}" presName="conn2-1" presStyleLbl="parChTrans1D3" presStyleIdx="0" presStyleCnt="1"/>
      <dgm:spPr/>
      <dgm:t>
        <a:bodyPr/>
        <a:lstStyle/>
        <a:p>
          <a:endParaRPr lang="en-US"/>
        </a:p>
      </dgm:t>
    </dgm:pt>
    <dgm:pt modelId="{0D6B1641-8A23-4768-8022-64E01D2429CE}" type="pres">
      <dgm:prSet presAssocID="{75C0B764-AE75-4555-A84E-4BFDB06CBAF7}" presName="connTx" presStyleLbl="parChTrans1D3" presStyleIdx="0" presStyleCnt="1"/>
      <dgm:spPr/>
      <dgm:t>
        <a:bodyPr/>
        <a:lstStyle/>
        <a:p>
          <a:endParaRPr lang="en-US"/>
        </a:p>
      </dgm:t>
    </dgm:pt>
    <dgm:pt modelId="{4B405D3F-24C7-4453-A63C-BD9CF2A82E79}" type="pres">
      <dgm:prSet presAssocID="{5D96CC5A-5B89-48CB-B3D3-92E1D3E6485F}" presName="root2" presStyleCnt="0"/>
      <dgm:spPr/>
    </dgm:pt>
    <dgm:pt modelId="{8B313596-CB83-4400-B4AE-40D8CBE70DBD}" type="pres">
      <dgm:prSet presAssocID="{5D96CC5A-5B89-48CB-B3D3-92E1D3E6485F}" presName="LevelTwoTextNode" presStyleLbl="node3" presStyleIdx="0" presStyleCnt="1">
        <dgm:presLayoutVars>
          <dgm:chPref val="3"/>
        </dgm:presLayoutVars>
      </dgm:prSet>
      <dgm:spPr/>
      <dgm:t>
        <a:bodyPr/>
        <a:lstStyle/>
        <a:p>
          <a:endParaRPr lang="en-US"/>
        </a:p>
      </dgm:t>
    </dgm:pt>
    <dgm:pt modelId="{7794FF17-0A96-4DF9-B829-F009312E002B}" type="pres">
      <dgm:prSet presAssocID="{5D96CC5A-5B89-48CB-B3D3-92E1D3E6485F}" presName="level3hierChild" presStyleCnt="0"/>
      <dgm:spPr/>
    </dgm:pt>
  </dgm:ptLst>
  <dgm:cxnLst>
    <dgm:cxn modelId="{AFCA0437-01EA-4945-BE5D-23A2F4439CEF}" type="presOf" srcId="{F0B8B710-3920-4342-88AF-66EE4172F8F4}" destId="{11061595-94DA-430E-A65A-1771158A6B62}" srcOrd="0" destOrd="0" presId="urn:microsoft.com/office/officeart/2005/8/layout/hierarchy2"/>
    <dgm:cxn modelId="{9F40F73C-6D6C-4C73-9E0C-806AD4FD5DFA}" srcId="{DDF88E36-051D-40A9-B294-3438CE7B1C16}" destId="{5D96CC5A-5B89-48CB-B3D3-92E1D3E6485F}" srcOrd="0" destOrd="0" parTransId="{75C0B764-AE75-4555-A84E-4BFDB06CBAF7}" sibTransId="{747AF7D2-6617-4279-ADF8-23D93D5FFE90}"/>
    <dgm:cxn modelId="{D7BBFA31-BBA0-41CA-BCC7-4EE5EB9065CE}" type="presOf" srcId="{DDF88E36-051D-40A9-B294-3438CE7B1C16}" destId="{7686A71D-FAFB-40F3-9CF1-B77209575208}" srcOrd="0" destOrd="0" presId="urn:microsoft.com/office/officeart/2005/8/layout/hierarchy2"/>
    <dgm:cxn modelId="{484A3DFC-045E-4A80-9372-8FC910F5862D}" type="presOf" srcId="{75C0B764-AE75-4555-A84E-4BFDB06CBAF7}" destId="{0D6B1641-8A23-4768-8022-64E01D2429CE}" srcOrd="1" destOrd="0" presId="urn:microsoft.com/office/officeart/2005/8/layout/hierarchy2"/>
    <dgm:cxn modelId="{89764DAF-5FA7-4D9E-BFE5-2300BAD9A3D5}" srcId="{BD55E1C8-5E6C-41DB-89CE-63C4F8581A4D}" destId="{AE2330DE-B8A0-442A-8B71-F305FC38108E}" srcOrd="0" destOrd="0" parTransId="{1C48F889-B926-4AD0-9750-AC7158F62C80}" sibTransId="{48A26A29-6423-47EA-8BB3-6C37313754B5}"/>
    <dgm:cxn modelId="{0D8BB3D6-74B6-4566-AF45-8B4BCBB11D6D}" type="presOf" srcId="{5D96CC5A-5B89-48CB-B3D3-92E1D3E6485F}" destId="{8B313596-CB83-4400-B4AE-40D8CBE70DBD}" srcOrd="0" destOrd="0" presId="urn:microsoft.com/office/officeart/2005/8/layout/hierarchy2"/>
    <dgm:cxn modelId="{468CFDA9-FECD-445D-91D2-80FE98E7EFBE}" type="presOf" srcId="{AE2330DE-B8A0-442A-8B71-F305FC38108E}" destId="{6F17631F-F878-49C1-9329-26D0FDE251B6}" srcOrd="0" destOrd="0" presId="urn:microsoft.com/office/officeart/2005/8/layout/hierarchy2"/>
    <dgm:cxn modelId="{B5B18BD8-CE42-4576-BF4D-1EC686F95097}" srcId="{AE2330DE-B8A0-442A-8B71-F305FC38108E}" destId="{DDF88E36-051D-40A9-B294-3438CE7B1C16}" srcOrd="0" destOrd="0" parTransId="{F0B8B710-3920-4342-88AF-66EE4172F8F4}" sibTransId="{2DA0FA3A-4B4A-4A1B-95B7-95B04B56A045}"/>
    <dgm:cxn modelId="{A4D4B7F1-B5E4-4961-AB58-57DF34098891}" type="presOf" srcId="{F0B8B710-3920-4342-88AF-66EE4172F8F4}" destId="{4B35B250-0839-47E1-9421-F0D76D65CF06}" srcOrd="1" destOrd="0" presId="urn:microsoft.com/office/officeart/2005/8/layout/hierarchy2"/>
    <dgm:cxn modelId="{2CC8CEE2-3B29-4270-95CC-FD942751D6F6}" type="presOf" srcId="{75C0B764-AE75-4555-A84E-4BFDB06CBAF7}" destId="{C564A7BD-F9B8-41B1-8911-243238C552ED}" srcOrd="0" destOrd="0" presId="urn:microsoft.com/office/officeart/2005/8/layout/hierarchy2"/>
    <dgm:cxn modelId="{D4485407-3638-437C-A0B4-0D3F74BB246E}" type="presOf" srcId="{BD55E1C8-5E6C-41DB-89CE-63C4F8581A4D}" destId="{BA64FE12-EAC6-4874-AE91-53F52F949ECE}" srcOrd="0" destOrd="0" presId="urn:microsoft.com/office/officeart/2005/8/layout/hierarchy2"/>
    <dgm:cxn modelId="{F2EE318F-C466-4C53-9295-DC0698DF526C}" type="presParOf" srcId="{BA64FE12-EAC6-4874-AE91-53F52F949ECE}" destId="{9263E634-BC1D-4372-A9F9-C35918283C86}" srcOrd="0" destOrd="0" presId="urn:microsoft.com/office/officeart/2005/8/layout/hierarchy2"/>
    <dgm:cxn modelId="{A0DB55B6-7061-40CC-9CE4-7E630867EDF9}" type="presParOf" srcId="{9263E634-BC1D-4372-A9F9-C35918283C86}" destId="{6F17631F-F878-49C1-9329-26D0FDE251B6}" srcOrd="0" destOrd="0" presId="urn:microsoft.com/office/officeart/2005/8/layout/hierarchy2"/>
    <dgm:cxn modelId="{3F3976C8-3604-418F-90DD-5508CB0E33A4}" type="presParOf" srcId="{9263E634-BC1D-4372-A9F9-C35918283C86}" destId="{FE6F19E9-CD85-4715-BF63-D58748C9A9CF}" srcOrd="1" destOrd="0" presId="urn:microsoft.com/office/officeart/2005/8/layout/hierarchy2"/>
    <dgm:cxn modelId="{F29DA16E-6FE5-49A9-A0D0-D23863F5FC9D}" type="presParOf" srcId="{FE6F19E9-CD85-4715-BF63-D58748C9A9CF}" destId="{11061595-94DA-430E-A65A-1771158A6B62}" srcOrd="0" destOrd="0" presId="urn:microsoft.com/office/officeart/2005/8/layout/hierarchy2"/>
    <dgm:cxn modelId="{749915F1-9717-4B42-9C26-6CDBF121F793}" type="presParOf" srcId="{11061595-94DA-430E-A65A-1771158A6B62}" destId="{4B35B250-0839-47E1-9421-F0D76D65CF06}" srcOrd="0" destOrd="0" presId="urn:microsoft.com/office/officeart/2005/8/layout/hierarchy2"/>
    <dgm:cxn modelId="{273FF6BF-B859-43AA-B9E8-4C1EDE4AB3F0}" type="presParOf" srcId="{FE6F19E9-CD85-4715-BF63-D58748C9A9CF}" destId="{F2005AEA-4134-479D-9B11-89B1D05EEC3D}" srcOrd="1" destOrd="0" presId="urn:microsoft.com/office/officeart/2005/8/layout/hierarchy2"/>
    <dgm:cxn modelId="{B142FE19-10AC-445C-A9B0-783D8C1B10B6}" type="presParOf" srcId="{F2005AEA-4134-479D-9B11-89B1D05EEC3D}" destId="{7686A71D-FAFB-40F3-9CF1-B77209575208}" srcOrd="0" destOrd="0" presId="urn:microsoft.com/office/officeart/2005/8/layout/hierarchy2"/>
    <dgm:cxn modelId="{64D0B9E0-1EC1-436D-94AE-1716BF1AE43D}" type="presParOf" srcId="{F2005AEA-4134-479D-9B11-89B1D05EEC3D}" destId="{E0196019-F70F-47CF-B4E6-571C0D0856A8}" srcOrd="1" destOrd="0" presId="urn:microsoft.com/office/officeart/2005/8/layout/hierarchy2"/>
    <dgm:cxn modelId="{652C1F92-81CA-4CAF-AD15-16616C3BF7F4}" type="presParOf" srcId="{E0196019-F70F-47CF-B4E6-571C0D0856A8}" destId="{C564A7BD-F9B8-41B1-8911-243238C552ED}" srcOrd="0" destOrd="0" presId="urn:microsoft.com/office/officeart/2005/8/layout/hierarchy2"/>
    <dgm:cxn modelId="{0DA8C4EB-357A-4AB2-8220-6F6EF2192FF6}" type="presParOf" srcId="{C564A7BD-F9B8-41B1-8911-243238C552ED}" destId="{0D6B1641-8A23-4768-8022-64E01D2429CE}" srcOrd="0" destOrd="0" presId="urn:microsoft.com/office/officeart/2005/8/layout/hierarchy2"/>
    <dgm:cxn modelId="{9BD8C9BA-EF1C-4309-AF6B-DB8C33F4DC12}" type="presParOf" srcId="{E0196019-F70F-47CF-B4E6-571C0D0856A8}" destId="{4B405D3F-24C7-4453-A63C-BD9CF2A82E79}" srcOrd="1" destOrd="0" presId="urn:microsoft.com/office/officeart/2005/8/layout/hierarchy2"/>
    <dgm:cxn modelId="{3A3666A7-D776-4BF7-B93C-D1EE44E238A8}" type="presParOf" srcId="{4B405D3F-24C7-4453-A63C-BD9CF2A82E79}" destId="{8B313596-CB83-4400-B4AE-40D8CBE70DBD}" srcOrd="0" destOrd="0" presId="urn:microsoft.com/office/officeart/2005/8/layout/hierarchy2"/>
    <dgm:cxn modelId="{4D4FCE61-589F-4DF5-BDC8-E9E26B04BBFE}" type="presParOf" srcId="{4B405D3F-24C7-4453-A63C-BD9CF2A82E79}" destId="{7794FF17-0A96-4DF9-B829-F009312E002B}"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A4690F-B0D0-4BE3-9E7C-742A52559535}" type="doc">
      <dgm:prSet loTypeId="urn:microsoft.com/office/officeart/2005/8/layout/hierarchy2" loCatId="hierarchy" qsTypeId="urn:microsoft.com/office/officeart/2005/8/quickstyle/3d2" qsCatId="3D" csTypeId="urn:microsoft.com/office/officeart/2005/8/colors/accent1_2" csCatId="accent1" phldr="1"/>
      <dgm:spPr/>
      <dgm:t>
        <a:bodyPr/>
        <a:lstStyle/>
        <a:p>
          <a:endParaRPr lang="en-US"/>
        </a:p>
      </dgm:t>
    </dgm:pt>
    <dgm:pt modelId="{1BE7ACCD-575C-42B1-A86D-D8E7F7D80822}">
      <dgm:prSet phldrT="[Text]"/>
      <dgm:spPr/>
      <dgm:t>
        <a:bodyPr/>
        <a:lstStyle/>
        <a:p>
          <a:r>
            <a:rPr lang="fa-IR" dirty="0" smtClean="0"/>
            <a:t>جبران کامل</a:t>
          </a:r>
          <a:endParaRPr lang="en-US" dirty="0"/>
        </a:p>
      </dgm:t>
    </dgm:pt>
    <dgm:pt modelId="{F7491704-9D0E-4AFE-A569-BB4F0F824763}" type="parTrans" cxnId="{452702AA-FF75-48A7-9B7D-6D0ACFE001B6}">
      <dgm:prSet/>
      <dgm:spPr/>
      <dgm:t>
        <a:bodyPr/>
        <a:lstStyle/>
        <a:p>
          <a:endParaRPr lang="en-US"/>
        </a:p>
      </dgm:t>
    </dgm:pt>
    <dgm:pt modelId="{35E4C081-DEF0-4A3E-AEA8-C1719E013143}" type="sibTrans" cxnId="{452702AA-FF75-48A7-9B7D-6D0ACFE001B6}">
      <dgm:prSet/>
      <dgm:spPr/>
      <dgm:t>
        <a:bodyPr/>
        <a:lstStyle/>
        <a:p>
          <a:endParaRPr lang="en-US"/>
        </a:p>
      </dgm:t>
    </dgm:pt>
    <dgm:pt modelId="{23B8F0A0-7F46-47B0-986E-5BAD3D3871FD}">
      <dgm:prSet phldrT="[Text]" custT="1"/>
      <dgm:spPr/>
      <dgm:t>
        <a:bodyPr/>
        <a:lstStyle/>
        <a:p>
          <a:r>
            <a:rPr lang="en-US" sz="2000" dirty="0" smtClean="0"/>
            <a:t>7.40&lt; pH &lt;7.45</a:t>
          </a:r>
          <a:endParaRPr lang="en-US" sz="2000" dirty="0"/>
        </a:p>
      </dgm:t>
    </dgm:pt>
    <dgm:pt modelId="{F344CDF2-E04C-4EA2-8D64-61031B249A59}" type="parTrans" cxnId="{A4C8570E-EA0C-4108-92E6-4A5967399A01}">
      <dgm:prSet/>
      <dgm:spPr/>
      <dgm:t>
        <a:bodyPr/>
        <a:lstStyle/>
        <a:p>
          <a:r>
            <a:rPr lang="fa-IR" dirty="0" smtClean="0"/>
            <a:t>4</a:t>
          </a:r>
          <a:endParaRPr lang="en-US" dirty="0"/>
        </a:p>
      </dgm:t>
    </dgm:pt>
    <dgm:pt modelId="{01F58DC3-126A-438D-8AE2-901391FE0654}" type="sibTrans" cxnId="{A4C8570E-EA0C-4108-92E6-4A5967399A01}">
      <dgm:prSet/>
      <dgm:spPr/>
      <dgm:t>
        <a:bodyPr/>
        <a:lstStyle/>
        <a:p>
          <a:endParaRPr lang="en-US"/>
        </a:p>
      </dgm:t>
    </dgm:pt>
    <dgm:pt modelId="{0B272EDB-F0D6-4DF1-B01C-C2BE46F68023}">
      <dgm:prSet phldrT="[Text]" custT="1"/>
      <dgm:spPr/>
      <dgm:t>
        <a:bodyPr/>
        <a:lstStyle/>
        <a:p>
          <a:r>
            <a:rPr lang="en-US" sz="2000" dirty="0" smtClean="0"/>
            <a:t>7.35&lt; pH &lt;7.40</a:t>
          </a:r>
          <a:endParaRPr lang="en-US" sz="2000" dirty="0"/>
        </a:p>
      </dgm:t>
    </dgm:pt>
    <dgm:pt modelId="{7199D0A2-3486-4F84-83B3-EBEE21ED3071}" type="sibTrans" cxnId="{F5E5A49E-3185-4D4B-93AC-2829BFD673BE}">
      <dgm:prSet/>
      <dgm:spPr/>
      <dgm:t>
        <a:bodyPr/>
        <a:lstStyle/>
        <a:p>
          <a:endParaRPr lang="en-US"/>
        </a:p>
      </dgm:t>
    </dgm:pt>
    <dgm:pt modelId="{6557890F-E0AD-4877-8F1F-D0D9EFC122F6}" type="parTrans" cxnId="{F5E5A49E-3185-4D4B-93AC-2829BFD673BE}">
      <dgm:prSet/>
      <dgm:spPr/>
      <dgm:t>
        <a:bodyPr/>
        <a:lstStyle/>
        <a:p>
          <a:r>
            <a:rPr lang="fa-IR" dirty="0" smtClean="0"/>
            <a:t>4</a:t>
          </a:r>
          <a:endParaRPr lang="en-US" dirty="0"/>
        </a:p>
      </dgm:t>
    </dgm:pt>
    <dgm:pt modelId="{0F96EB9A-CEA6-44AB-82EB-9B76507A1CB0}">
      <dgm:prSet phldrT="[Text]"/>
      <dgm:spPr/>
      <dgm:t>
        <a:bodyPr/>
        <a:lstStyle/>
        <a:p>
          <a:r>
            <a:rPr lang="fa-IR" dirty="0" smtClean="0"/>
            <a:t>علت اولیه </a:t>
          </a:r>
          <a:r>
            <a:rPr lang="fa-IR" dirty="0" err="1" smtClean="0"/>
            <a:t>الکالوز</a:t>
          </a:r>
          <a:r>
            <a:rPr lang="fa-IR" dirty="0" smtClean="0"/>
            <a:t> است</a:t>
          </a:r>
          <a:endParaRPr lang="en-US" dirty="0"/>
        </a:p>
      </dgm:t>
    </dgm:pt>
    <dgm:pt modelId="{9C1508AB-8057-476D-AF49-D78BBCEBAEB3}" type="sibTrans" cxnId="{C25EFAD1-FFCC-4F0B-8341-F898A837E7B5}">
      <dgm:prSet/>
      <dgm:spPr/>
      <dgm:t>
        <a:bodyPr/>
        <a:lstStyle/>
        <a:p>
          <a:endParaRPr lang="en-US"/>
        </a:p>
      </dgm:t>
    </dgm:pt>
    <dgm:pt modelId="{F8D2FF4C-D83D-4D29-905E-0F85390DDDAA}" type="parTrans" cxnId="{C25EFAD1-FFCC-4F0B-8341-F898A837E7B5}">
      <dgm:prSet/>
      <dgm:spPr/>
      <dgm:t>
        <a:bodyPr/>
        <a:lstStyle/>
        <a:p>
          <a:endParaRPr lang="en-US"/>
        </a:p>
      </dgm:t>
    </dgm:pt>
    <dgm:pt modelId="{387B9CBD-CCBD-4152-9497-9CD6A063D1D9}">
      <dgm:prSet phldrT="[Text]"/>
      <dgm:spPr/>
      <dgm:t>
        <a:bodyPr/>
        <a:lstStyle/>
        <a:p>
          <a:r>
            <a:rPr lang="fa-IR" dirty="0" smtClean="0"/>
            <a:t>علت اولیه </a:t>
          </a:r>
          <a:r>
            <a:rPr lang="fa-IR" dirty="0" err="1" smtClean="0"/>
            <a:t>اسیدوز</a:t>
          </a:r>
          <a:r>
            <a:rPr lang="fa-IR" dirty="0" smtClean="0"/>
            <a:t> است</a:t>
          </a:r>
          <a:endParaRPr lang="en-US" dirty="0"/>
        </a:p>
      </dgm:t>
    </dgm:pt>
    <dgm:pt modelId="{B8B0E0F2-124D-47D2-93ED-31DB229119FE}" type="sibTrans" cxnId="{6267E25D-4A74-4DF1-B1AE-1C81656658CD}">
      <dgm:prSet/>
      <dgm:spPr/>
      <dgm:t>
        <a:bodyPr/>
        <a:lstStyle/>
        <a:p>
          <a:endParaRPr lang="en-US"/>
        </a:p>
      </dgm:t>
    </dgm:pt>
    <dgm:pt modelId="{4023BE9E-3086-4DD2-9681-2C456157357B}" type="parTrans" cxnId="{6267E25D-4A74-4DF1-B1AE-1C81656658CD}">
      <dgm:prSet/>
      <dgm:spPr/>
      <dgm:t>
        <a:bodyPr/>
        <a:lstStyle/>
        <a:p>
          <a:endParaRPr lang="en-US"/>
        </a:p>
      </dgm:t>
    </dgm:pt>
    <dgm:pt modelId="{DE79D2F9-DC0C-48B0-94B3-25B41A03EC06}" type="pres">
      <dgm:prSet presAssocID="{D2A4690F-B0D0-4BE3-9E7C-742A52559535}" presName="diagram" presStyleCnt="0">
        <dgm:presLayoutVars>
          <dgm:chPref val="1"/>
          <dgm:dir/>
          <dgm:animOne val="branch"/>
          <dgm:animLvl val="lvl"/>
          <dgm:resizeHandles val="exact"/>
        </dgm:presLayoutVars>
      </dgm:prSet>
      <dgm:spPr/>
      <dgm:t>
        <a:bodyPr/>
        <a:lstStyle/>
        <a:p>
          <a:endParaRPr lang="en-US"/>
        </a:p>
      </dgm:t>
    </dgm:pt>
    <dgm:pt modelId="{0E975FAE-D78E-4AC0-BFAA-D00EB66065BE}" type="pres">
      <dgm:prSet presAssocID="{1BE7ACCD-575C-42B1-A86D-D8E7F7D80822}" presName="root1" presStyleCnt="0"/>
      <dgm:spPr/>
    </dgm:pt>
    <dgm:pt modelId="{E63F7AFB-DF5D-4F67-A23C-342849D9C339}" type="pres">
      <dgm:prSet presAssocID="{1BE7ACCD-575C-42B1-A86D-D8E7F7D80822}" presName="LevelOneTextNode" presStyleLbl="node0" presStyleIdx="0" presStyleCnt="1">
        <dgm:presLayoutVars>
          <dgm:chPref val="3"/>
        </dgm:presLayoutVars>
      </dgm:prSet>
      <dgm:spPr/>
      <dgm:t>
        <a:bodyPr/>
        <a:lstStyle/>
        <a:p>
          <a:endParaRPr lang="en-US"/>
        </a:p>
      </dgm:t>
    </dgm:pt>
    <dgm:pt modelId="{D5AA2AE2-F0EC-4C10-961D-3335200B911A}" type="pres">
      <dgm:prSet presAssocID="{1BE7ACCD-575C-42B1-A86D-D8E7F7D80822}" presName="level2hierChild" presStyleCnt="0"/>
      <dgm:spPr/>
    </dgm:pt>
    <dgm:pt modelId="{2457AB72-49F1-48CC-A059-E6922C858B07}" type="pres">
      <dgm:prSet presAssocID="{6557890F-E0AD-4877-8F1F-D0D9EFC122F6}" presName="conn2-1" presStyleLbl="parChTrans1D2" presStyleIdx="0" presStyleCnt="2"/>
      <dgm:spPr/>
      <dgm:t>
        <a:bodyPr/>
        <a:lstStyle/>
        <a:p>
          <a:endParaRPr lang="en-US"/>
        </a:p>
      </dgm:t>
    </dgm:pt>
    <dgm:pt modelId="{D111DA1A-7716-461A-9B23-78F57057831D}" type="pres">
      <dgm:prSet presAssocID="{6557890F-E0AD-4877-8F1F-D0D9EFC122F6}" presName="connTx" presStyleLbl="parChTrans1D2" presStyleIdx="0" presStyleCnt="2"/>
      <dgm:spPr/>
      <dgm:t>
        <a:bodyPr/>
        <a:lstStyle/>
        <a:p>
          <a:endParaRPr lang="en-US"/>
        </a:p>
      </dgm:t>
    </dgm:pt>
    <dgm:pt modelId="{9A45384D-09A7-4C25-A711-41A41006A799}" type="pres">
      <dgm:prSet presAssocID="{0B272EDB-F0D6-4DF1-B01C-C2BE46F68023}" presName="root2" presStyleCnt="0"/>
      <dgm:spPr/>
    </dgm:pt>
    <dgm:pt modelId="{B816CFF6-8DC3-4A3C-B26B-4C82946B1BD5}" type="pres">
      <dgm:prSet presAssocID="{0B272EDB-F0D6-4DF1-B01C-C2BE46F68023}" presName="LevelTwoTextNode" presStyleLbl="node2" presStyleIdx="0" presStyleCnt="2" custLinFactNeighborX="4239" custLinFactNeighborY="-6536">
        <dgm:presLayoutVars>
          <dgm:chPref val="3"/>
        </dgm:presLayoutVars>
      </dgm:prSet>
      <dgm:spPr/>
      <dgm:t>
        <a:bodyPr/>
        <a:lstStyle/>
        <a:p>
          <a:endParaRPr lang="en-US"/>
        </a:p>
      </dgm:t>
    </dgm:pt>
    <dgm:pt modelId="{1E8E5F48-94F3-4506-AC50-996C7BF84164}" type="pres">
      <dgm:prSet presAssocID="{0B272EDB-F0D6-4DF1-B01C-C2BE46F68023}" presName="level3hierChild" presStyleCnt="0"/>
      <dgm:spPr/>
    </dgm:pt>
    <dgm:pt modelId="{516EEDB7-5BDD-4764-8B98-D94514B90E3C}" type="pres">
      <dgm:prSet presAssocID="{4023BE9E-3086-4DD2-9681-2C456157357B}" presName="conn2-1" presStyleLbl="parChTrans1D3" presStyleIdx="0" presStyleCnt="2"/>
      <dgm:spPr/>
      <dgm:t>
        <a:bodyPr/>
        <a:lstStyle/>
        <a:p>
          <a:endParaRPr lang="en-US"/>
        </a:p>
      </dgm:t>
    </dgm:pt>
    <dgm:pt modelId="{CE335234-5683-4A05-96DC-5CCB9AD73BA7}" type="pres">
      <dgm:prSet presAssocID="{4023BE9E-3086-4DD2-9681-2C456157357B}" presName="connTx" presStyleLbl="parChTrans1D3" presStyleIdx="0" presStyleCnt="2"/>
      <dgm:spPr/>
      <dgm:t>
        <a:bodyPr/>
        <a:lstStyle/>
        <a:p>
          <a:endParaRPr lang="en-US"/>
        </a:p>
      </dgm:t>
    </dgm:pt>
    <dgm:pt modelId="{C468030A-A96E-4F2B-9F62-FC991BB999D6}" type="pres">
      <dgm:prSet presAssocID="{387B9CBD-CCBD-4152-9497-9CD6A063D1D9}" presName="root2" presStyleCnt="0"/>
      <dgm:spPr/>
    </dgm:pt>
    <dgm:pt modelId="{77448B4F-09CD-4B5C-896E-9C03DC0378F5}" type="pres">
      <dgm:prSet presAssocID="{387B9CBD-CCBD-4152-9497-9CD6A063D1D9}" presName="LevelTwoTextNode" presStyleLbl="node3" presStyleIdx="0" presStyleCnt="2">
        <dgm:presLayoutVars>
          <dgm:chPref val="3"/>
        </dgm:presLayoutVars>
      </dgm:prSet>
      <dgm:spPr/>
      <dgm:t>
        <a:bodyPr/>
        <a:lstStyle/>
        <a:p>
          <a:endParaRPr lang="en-US"/>
        </a:p>
      </dgm:t>
    </dgm:pt>
    <dgm:pt modelId="{C447239E-9B31-4DEC-9873-ED65EDC8111D}" type="pres">
      <dgm:prSet presAssocID="{387B9CBD-CCBD-4152-9497-9CD6A063D1D9}" presName="level3hierChild" presStyleCnt="0"/>
      <dgm:spPr/>
    </dgm:pt>
    <dgm:pt modelId="{2EE584C7-0C31-4183-B774-C7F13A8F2606}" type="pres">
      <dgm:prSet presAssocID="{F344CDF2-E04C-4EA2-8D64-61031B249A59}" presName="conn2-1" presStyleLbl="parChTrans1D2" presStyleIdx="1" presStyleCnt="2"/>
      <dgm:spPr/>
      <dgm:t>
        <a:bodyPr/>
        <a:lstStyle/>
        <a:p>
          <a:endParaRPr lang="en-US"/>
        </a:p>
      </dgm:t>
    </dgm:pt>
    <dgm:pt modelId="{9DF2456E-483C-4E03-B8BC-BF22556A479F}" type="pres">
      <dgm:prSet presAssocID="{F344CDF2-E04C-4EA2-8D64-61031B249A59}" presName="connTx" presStyleLbl="parChTrans1D2" presStyleIdx="1" presStyleCnt="2"/>
      <dgm:spPr/>
      <dgm:t>
        <a:bodyPr/>
        <a:lstStyle/>
        <a:p>
          <a:endParaRPr lang="en-US"/>
        </a:p>
      </dgm:t>
    </dgm:pt>
    <dgm:pt modelId="{2EE38F35-7471-43D3-AC0C-123CFAB280B9}" type="pres">
      <dgm:prSet presAssocID="{23B8F0A0-7F46-47B0-986E-5BAD3D3871FD}" presName="root2" presStyleCnt="0"/>
      <dgm:spPr/>
    </dgm:pt>
    <dgm:pt modelId="{369054CC-EB83-4926-8728-FD8818F45F8E}" type="pres">
      <dgm:prSet presAssocID="{23B8F0A0-7F46-47B0-986E-5BAD3D3871FD}" presName="LevelTwoTextNode" presStyleLbl="node2" presStyleIdx="1" presStyleCnt="2">
        <dgm:presLayoutVars>
          <dgm:chPref val="3"/>
        </dgm:presLayoutVars>
      </dgm:prSet>
      <dgm:spPr/>
      <dgm:t>
        <a:bodyPr/>
        <a:lstStyle/>
        <a:p>
          <a:endParaRPr lang="en-US"/>
        </a:p>
      </dgm:t>
    </dgm:pt>
    <dgm:pt modelId="{35650BFC-4A69-4ED2-81C3-4072D1D4CE67}" type="pres">
      <dgm:prSet presAssocID="{23B8F0A0-7F46-47B0-986E-5BAD3D3871FD}" presName="level3hierChild" presStyleCnt="0"/>
      <dgm:spPr/>
    </dgm:pt>
    <dgm:pt modelId="{3FF68FB0-3ACF-4DB3-A76F-00B3618045D0}" type="pres">
      <dgm:prSet presAssocID="{F8D2FF4C-D83D-4D29-905E-0F85390DDDAA}" presName="conn2-1" presStyleLbl="parChTrans1D3" presStyleIdx="1" presStyleCnt="2"/>
      <dgm:spPr/>
      <dgm:t>
        <a:bodyPr/>
        <a:lstStyle/>
        <a:p>
          <a:endParaRPr lang="en-US"/>
        </a:p>
      </dgm:t>
    </dgm:pt>
    <dgm:pt modelId="{335866D5-309B-4DEB-A445-B365BD862989}" type="pres">
      <dgm:prSet presAssocID="{F8D2FF4C-D83D-4D29-905E-0F85390DDDAA}" presName="connTx" presStyleLbl="parChTrans1D3" presStyleIdx="1" presStyleCnt="2"/>
      <dgm:spPr/>
      <dgm:t>
        <a:bodyPr/>
        <a:lstStyle/>
        <a:p>
          <a:endParaRPr lang="en-US"/>
        </a:p>
      </dgm:t>
    </dgm:pt>
    <dgm:pt modelId="{99C768FD-715F-4C2D-8D0E-39DC0AC92B80}" type="pres">
      <dgm:prSet presAssocID="{0F96EB9A-CEA6-44AB-82EB-9B76507A1CB0}" presName="root2" presStyleCnt="0"/>
      <dgm:spPr/>
    </dgm:pt>
    <dgm:pt modelId="{413E325A-9CB0-4EED-A672-B867866B75B8}" type="pres">
      <dgm:prSet presAssocID="{0F96EB9A-CEA6-44AB-82EB-9B76507A1CB0}" presName="LevelTwoTextNode" presStyleLbl="node3" presStyleIdx="1" presStyleCnt="2">
        <dgm:presLayoutVars>
          <dgm:chPref val="3"/>
        </dgm:presLayoutVars>
      </dgm:prSet>
      <dgm:spPr/>
      <dgm:t>
        <a:bodyPr/>
        <a:lstStyle/>
        <a:p>
          <a:endParaRPr lang="en-US"/>
        </a:p>
      </dgm:t>
    </dgm:pt>
    <dgm:pt modelId="{9BA08458-A166-4CDB-8C82-D6739256F7EA}" type="pres">
      <dgm:prSet presAssocID="{0F96EB9A-CEA6-44AB-82EB-9B76507A1CB0}" presName="level3hierChild" presStyleCnt="0"/>
      <dgm:spPr/>
    </dgm:pt>
  </dgm:ptLst>
  <dgm:cxnLst>
    <dgm:cxn modelId="{1CD762C1-EB8A-4A8C-9406-D6DEAABFCAEB}" type="presOf" srcId="{0F96EB9A-CEA6-44AB-82EB-9B76507A1CB0}" destId="{413E325A-9CB0-4EED-A672-B867866B75B8}" srcOrd="0" destOrd="0" presId="urn:microsoft.com/office/officeart/2005/8/layout/hierarchy2"/>
    <dgm:cxn modelId="{966DF9DF-7C44-4C5E-AC03-7B99908D858F}" type="presOf" srcId="{4023BE9E-3086-4DD2-9681-2C456157357B}" destId="{516EEDB7-5BDD-4764-8B98-D94514B90E3C}" srcOrd="0" destOrd="0" presId="urn:microsoft.com/office/officeart/2005/8/layout/hierarchy2"/>
    <dgm:cxn modelId="{518A81D3-492F-4B5B-AF02-D418941C1B8C}" type="presOf" srcId="{6557890F-E0AD-4877-8F1F-D0D9EFC122F6}" destId="{D111DA1A-7716-461A-9B23-78F57057831D}" srcOrd="1" destOrd="0" presId="urn:microsoft.com/office/officeart/2005/8/layout/hierarchy2"/>
    <dgm:cxn modelId="{3FB8FC66-DF40-452B-B690-11DB424483CD}" type="presOf" srcId="{F8D2FF4C-D83D-4D29-905E-0F85390DDDAA}" destId="{3FF68FB0-3ACF-4DB3-A76F-00B3618045D0}" srcOrd="0" destOrd="0" presId="urn:microsoft.com/office/officeart/2005/8/layout/hierarchy2"/>
    <dgm:cxn modelId="{A4C8570E-EA0C-4108-92E6-4A5967399A01}" srcId="{1BE7ACCD-575C-42B1-A86D-D8E7F7D80822}" destId="{23B8F0A0-7F46-47B0-986E-5BAD3D3871FD}" srcOrd="1" destOrd="0" parTransId="{F344CDF2-E04C-4EA2-8D64-61031B249A59}" sibTransId="{01F58DC3-126A-438D-8AE2-901391FE0654}"/>
    <dgm:cxn modelId="{ED8DBF09-6F91-46F9-8C2B-5C89C4B71F4B}" type="presOf" srcId="{F8D2FF4C-D83D-4D29-905E-0F85390DDDAA}" destId="{335866D5-309B-4DEB-A445-B365BD862989}" srcOrd="1" destOrd="0" presId="urn:microsoft.com/office/officeart/2005/8/layout/hierarchy2"/>
    <dgm:cxn modelId="{F5E5A49E-3185-4D4B-93AC-2829BFD673BE}" srcId="{1BE7ACCD-575C-42B1-A86D-D8E7F7D80822}" destId="{0B272EDB-F0D6-4DF1-B01C-C2BE46F68023}" srcOrd="0" destOrd="0" parTransId="{6557890F-E0AD-4877-8F1F-D0D9EFC122F6}" sibTransId="{7199D0A2-3486-4F84-83B3-EBEE21ED3071}"/>
    <dgm:cxn modelId="{77C0958C-1B1A-4BF7-9C7D-0F8D5802ACB7}" type="presOf" srcId="{0B272EDB-F0D6-4DF1-B01C-C2BE46F68023}" destId="{B816CFF6-8DC3-4A3C-B26B-4C82946B1BD5}" srcOrd="0" destOrd="0" presId="urn:microsoft.com/office/officeart/2005/8/layout/hierarchy2"/>
    <dgm:cxn modelId="{6267E25D-4A74-4DF1-B1AE-1C81656658CD}" srcId="{0B272EDB-F0D6-4DF1-B01C-C2BE46F68023}" destId="{387B9CBD-CCBD-4152-9497-9CD6A063D1D9}" srcOrd="0" destOrd="0" parTransId="{4023BE9E-3086-4DD2-9681-2C456157357B}" sibTransId="{B8B0E0F2-124D-47D2-93ED-31DB229119FE}"/>
    <dgm:cxn modelId="{452702AA-FF75-48A7-9B7D-6D0ACFE001B6}" srcId="{D2A4690F-B0D0-4BE3-9E7C-742A52559535}" destId="{1BE7ACCD-575C-42B1-A86D-D8E7F7D80822}" srcOrd="0" destOrd="0" parTransId="{F7491704-9D0E-4AFE-A569-BB4F0F824763}" sibTransId="{35E4C081-DEF0-4A3E-AEA8-C1719E013143}"/>
    <dgm:cxn modelId="{DDB84B00-4E4F-4E57-8501-FE6B6D7264E3}" type="presOf" srcId="{1BE7ACCD-575C-42B1-A86D-D8E7F7D80822}" destId="{E63F7AFB-DF5D-4F67-A23C-342849D9C339}" srcOrd="0" destOrd="0" presId="urn:microsoft.com/office/officeart/2005/8/layout/hierarchy2"/>
    <dgm:cxn modelId="{7B001C5E-0903-4F3B-8D25-20F5961326D9}" type="presOf" srcId="{F344CDF2-E04C-4EA2-8D64-61031B249A59}" destId="{9DF2456E-483C-4E03-B8BC-BF22556A479F}" srcOrd="1" destOrd="0" presId="urn:microsoft.com/office/officeart/2005/8/layout/hierarchy2"/>
    <dgm:cxn modelId="{BB6E935F-B9B4-47E6-8F49-715EBE8E15E0}" type="presOf" srcId="{6557890F-E0AD-4877-8F1F-D0D9EFC122F6}" destId="{2457AB72-49F1-48CC-A059-E6922C858B07}" srcOrd="0" destOrd="0" presId="urn:microsoft.com/office/officeart/2005/8/layout/hierarchy2"/>
    <dgm:cxn modelId="{C25EFAD1-FFCC-4F0B-8341-F898A837E7B5}" srcId="{23B8F0A0-7F46-47B0-986E-5BAD3D3871FD}" destId="{0F96EB9A-CEA6-44AB-82EB-9B76507A1CB0}" srcOrd="0" destOrd="0" parTransId="{F8D2FF4C-D83D-4D29-905E-0F85390DDDAA}" sibTransId="{9C1508AB-8057-476D-AF49-D78BBCEBAEB3}"/>
    <dgm:cxn modelId="{C479B77E-4BC5-42AC-B4C7-8F274CB527CB}" type="presOf" srcId="{387B9CBD-CCBD-4152-9497-9CD6A063D1D9}" destId="{77448B4F-09CD-4B5C-896E-9C03DC0378F5}" srcOrd="0" destOrd="0" presId="urn:microsoft.com/office/officeart/2005/8/layout/hierarchy2"/>
    <dgm:cxn modelId="{B34FB606-BE79-4D50-8829-CF9437FD2FA4}" type="presOf" srcId="{4023BE9E-3086-4DD2-9681-2C456157357B}" destId="{CE335234-5683-4A05-96DC-5CCB9AD73BA7}" srcOrd="1" destOrd="0" presId="urn:microsoft.com/office/officeart/2005/8/layout/hierarchy2"/>
    <dgm:cxn modelId="{F976250A-DCF4-4BF7-A918-9BE73B1AE11F}" type="presOf" srcId="{D2A4690F-B0D0-4BE3-9E7C-742A52559535}" destId="{DE79D2F9-DC0C-48B0-94B3-25B41A03EC06}" srcOrd="0" destOrd="0" presId="urn:microsoft.com/office/officeart/2005/8/layout/hierarchy2"/>
    <dgm:cxn modelId="{65C0A29D-FDA0-4D63-A5A9-B06AAAEA9105}" type="presOf" srcId="{23B8F0A0-7F46-47B0-986E-5BAD3D3871FD}" destId="{369054CC-EB83-4926-8728-FD8818F45F8E}" srcOrd="0" destOrd="0" presId="urn:microsoft.com/office/officeart/2005/8/layout/hierarchy2"/>
    <dgm:cxn modelId="{B4D8C7E9-ABEA-48E7-9819-BCE901256753}" type="presOf" srcId="{F344CDF2-E04C-4EA2-8D64-61031B249A59}" destId="{2EE584C7-0C31-4183-B774-C7F13A8F2606}" srcOrd="0" destOrd="0" presId="urn:microsoft.com/office/officeart/2005/8/layout/hierarchy2"/>
    <dgm:cxn modelId="{2EA11BA6-128E-4002-9055-4D933AD03752}" type="presParOf" srcId="{DE79D2F9-DC0C-48B0-94B3-25B41A03EC06}" destId="{0E975FAE-D78E-4AC0-BFAA-D00EB66065BE}" srcOrd="0" destOrd="0" presId="urn:microsoft.com/office/officeart/2005/8/layout/hierarchy2"/>
    <dgm:cxn modelId="{6B28FBFC-9D10-4339-9FCC-ACD52723D3FC}" type="presParOf" srcId="{0E975FAE-D78E-4AC0-BFAA-D00EB66065BE}" destId="{E63F7AFB-DF5D-4F67-A23C-342849D9C339}" srcOrd="0" destOrd="0" presId="urn:microsoft.com/office/officeart/2005/8/layout/hierarchy2"/>
    <dgm:cxn modelId="{ECDAEF28-B93F-46DE-B484-0C7390D662A8}" type="presParOf" srcId="{0E975FAE-D78E-4AC0-BFAA-D00EB66065BE}" destId="{D5AA2AE2-F0EC-4C10-961D-3335200B911A}" srcOrd="1" destOrd="0" presId="urn:microsoft.com/office/officeart/2005/8/layout/hierarchy2"/>
    <dgm:cxn modelId="{F36C92F9-AC7B-4A54-8F72-6132E74D3A2C}" type="presParOf" srcId="{D5AA2AE2-F0EC-4C10-961D-3335200B911A}" destId="{2457AB72-49F1-48CC-A059-E6922C858B07}" srcOrd="0" destOrd="0" presId="urn:microsoft.com/office/officeart/2005/8/layout/hierarchy2"/>
    <dgm:cxn modelId="{4124DD26-23A9-4185-BA66-D00B7D587828}" type="presParOf" srcId="{2457AB72-49F1-48CC-A059-E6922C858B07}" destId="{D111DA1A-7716-461A-9B23-78F57057831D}" srcOrd="0" destOrd="0" presId="urn:microsoft.com/office/officeart/2005/8/layout/hierarchy2"/>
    <dgm:cxn modelId="{BB1F2327-0C56-414A-A117-DE69D8777216}" type="presParOf" srcId="{D5AA2AE2-F0EC-4C10-961D-3335200B911A}" destId="{9A45384D-09A7-4C25-A711-41A41006A799}" srcOrd="1" destOrd="0" presId="urn:microsoft.com/office/officeart/2005/8/layout/hierarchy2"/>
    <dgm:cxn modelId="{4698720A-9F7F-4327-B23E-495972E61072}" type="presParOf" srcId="{9A45384D-09A7-4C25-A711-41A41006A799}" destId="{B816CFF6-8DC3-4A3C-B26B-4C82946B1BD5}" srcOrd="0" destOrd="0" presId="urn:microsoft.com/office/officeart/2005/8/layout/hierarchy2"/>
    <dgm:cxn modelId="{8780CE25-3B90-4D91-B283-0D630A1EFBF2}" type="presParOf" srcId="{9A45384D-09A7-4C25-A711-41A41006A799}" destId="{1E8E5F48-94F3-4506-AC50-996C7BF84164}" srcOrd="1" destOrd="0" presId="urn:microsoft.com/office/officeart/2005/8/layout/hierarchy2"/>
    <dgm:cxn modelId="{E3A52BBC-C3CF-4B04-8CD4-E4762871D830}" type="presParOf" srcId="{1E8E5F48-94F3-4506-AC50-996C7BF84164}" destId="{516EEDB7-5BDD-4764-8B98-D94514B90E3C}" srcOrd="0" destOrd="0" presId="urn:microsoft.com/office/officeart/2005/8/layout/hierarchy2"/>
    <dgm:cxn modelId="{9D31BAB8-3D83-4E74-B512-F8D743880DE3}" type="presParOf" srcId="{516EEDB7-5BDD-4764-8B98-D94514B90E3C}" destId="{CE335234-5683-4A05-96DC-5CCB9AD73BA7}" srcOrd="0" destOrd="0" presId="urn:microsoft.com/office/officeart/2005/8/layout/hierarchy2"/>
    <dgm:cxn modelId="{2C10FFFC-1765-4BA6-8F14-A6AB89DB9877}" type="presParOf" srcId="{1E8E5F48-94F3-4506-AC50-996C7BF84164}" destId="{C468030A-A96E-4F2B-9F62-FC991BB999D6}" srcOrd="1" destOrd="0" presId="urn:microsoft.com/office/officeart/2005/8/layout/hierarchy2"/>
    <dgm:cxn modelId="{A574EAE9-3459-4E1E-AB8E-42BF9725F963}" type="presParOf" srcId="{C468030A-A96E-4F2B-9F62-FC991BB999D6}" destId="{77448B4F-09CD-4B5C-896E-9C03DC0378F5}" srcOrd="0" destOrd="0" presId="urn:microsoft.com/office/officeart/2005/8/layout/hierarchy2"/>
    <dgm:cxn modelId="{A908B623-2149-46DA-B56F-FC3CEA0F46C6}" type="presParOf" srcId="{C468030A-A96E-4F2B-9F62-FC991BB999D6}" destId="{C447239E-9B31-4DEC-9873-ED65EDC8111D}" srcOrd="1" destOrd="0" presId="urn:microsoft.com/office/officeart/2005/8/layout/hierarchy2"/>
    <dgm:cxn modelId="{A0C169FA-69CC-4873-ADC9-3F4A7A735BF4}" type="presParOf" srcId="{D5AA2AE2-F0EC-4C10-961D-3335200B911A}" destId="{2EE584C7-0C31-4183-B774-C7F13A8F2606}" srcOrd="2" destOrd="0" presId="urn:microsoft.com/office/officeart/2005/8/layout/hierarchy2"/>
    <dgm:cxn modelId="{2D3E9BBC-28B0-470A-B600-7FB2EBB3C7E3}" type="presParOf" srcId="{2EE584C7-0C31-4183-B774-C7F13A8F2606}" destId="{9DF2456E-483C-4E03-B8BC-BF22556A479F}" srcOrd="0" destOrd="0" presId="urn:microsoft.com/office/officeart/2005/8/layout/hierarchy2"/>
    <dgm:cxn modelId="{C8C953DB-07E5-4EDA-A831-9137EF11E772}" type="presParOf" srcId="{D5AA2AE2-F0EC-4C10-961D-3335200B911A}" destId="{2EE38F35-7471-43D3-AC0C-123CFAB280B9}" srcOrd="3" destOrd="0" presId="urn:microsoft.com/office/officeart/2005/8/layout/hierarchy2"/>
    <dgm:cxn modelId="{2E0B27E5-57E7-4820-95D1-485342D07880}" type="presParOf" srcId="{2EE38F35-7471-43D3-AC0C-123CFAB280B9}" destId="{369054CC-EB83-4926-8728-FD8818F45F8E}" srcOrd="0" destOrd="0" presId="urn:microsoft.com/office/officeart/2005/8/layout/hierarchy2"/>
    <dgm:cxn modelId="{1CA2B5BD-8203-4821-A37B-F963118EE41B}" type="presParOf" srcId="{2EE38F35-7471-43D3-AC0C-123CFAB280B9}" destId="{35650BFC-4A69-4ED2-81C3-4072D1D4CE67}" srcOrd="1" destOrd="0" presId="urn:microsoft.com/office/officeart/2005/8/layout/hierarchy2"/>
    <dgm:cxn modelId="{0F1E0C10-2716-415C-9E96-3E87C58A4FED}" type="presParOf" srcId="{35650BFC-4A69-4ED2-81C3-4072D1D4CE67}" destId="{3FF68FB0-3ACF-4DB3-A76F-00B3618045D0}" srcOrd="0" destOrd="0" presId="urn:microsoft.com/office/officeart/2005/8/layout/hierarchy2"/>
    <dgm:cxn modelId="{CB98A9FD-B72B-4133-B7A8-25FE36693B2A}" type="presParOf" srcId="{3FF68FB0-3ACF-4DB3-A76F-00B3618045D0}" destId="{335866D5-309B-4DEB-A445-B365BD862989}" srcOrd="0" destOrd="0" presId="urn:microsoft.com/office/officeart/2005/8/layout/hierarchy2"/>
    <dgm:cxn modelId="{8F10F29E-6B0D-4745-BF73-F5184DE0A640}" type="presParOf" srcId="{35650BFC-4A69-4ED2-81C3-4072D1D4CE67}" destId="{99C768FD-715F-4C2D-8D0E-39DC0AC92B80}" srcOrd="1" destOrd="0" presId="urn:microsoft.com/office/officeart/2005/8/layout/hierarchy2"/>
    <dgm:cxn modelId="{4A16ADF0-4486-4F21-B24E-392EFF3C194B}" type="presParOf" srcId="{99C768FD-715F-4C2D-8D0E-39DC0AC92B80}" destId="{413E325A-9CB0-4EED-A672-B867866B75B8}" srcOrd="0" destOrd="0" presId="urn:microsoft.com/office/officeart/2005/8/layout/hierarchy2"/>
    <dgm:cxn modelId="{A0895926-C2C5-4A9A-8141-6982F3AA68C1}" type="presParOf" srcId="{99C768FD-715F-4C2D-8D0E-39DC0AC92B80}" destId="{9BA08458-A166-4CDB-8C82-D6739256F7E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73A7D6C-CD18-43EF-9B77-5EBD8AC647FC}" type="datetimeFigureOut">
              <a:rPr lang="en-US"/>
              <a:pPr>
                <a:defRPr/>
              </a:pPr>
              <a:t>10/13/2019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BAA5090-DC4C-41F3-8068-A87DBA829FB0}" type="slidenum">
              <a:rPr lang="en-US"/>
              <a:pPr>
                <a:defRPr/>
              </a:pPr>
              <a:t>‹#›</a:t>
            </a:fld>
            <a:endParaRPr lang="en-US"/>
          </a:p>
        </p:txBody>
      </p:sp>
    </p:spTree>
    <p:extLst>
      <p:ext uri="{BB962C8B-B14F-4D97-AF65-F5344CB8AC3E}">
        <p14:creationId xmlns:p14="http://schemas.microsoft.com/office/powerpoint/2010/main" val="286278249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8110CA-CE35-47DA-AE29-CFB3FA455713}" type="slidenum">
              <a:rPr lang="en-US"/>
              <a:pPr fontAlgn="base">
                <a:spcBef>
                  <a:spcPct val="0"/>
                </a:spcBef>
                <a:spcAft>
                  <a:spcPct val="0"/>
                </a:spcAft>
              </a:pPr>
              <a:t>12</a:t>
            </a:fld>
            <a:endParaRPr lang="en-US"/>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258184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9DFAAA-CB87-4008-B479-28F96BD0BFC2}" type="slidenum">
              <a:rPr lang="en-US"/>
              <a:pPr fontAlgn="base">
                <a:spcBef>
                  <a:spcPct val="0"/>
                </a:spcBef>
                <a:spcAft>
                  <a:spcPct val="0"/>
                </a:spcAft>
              </a:pPr>
              <a:t>39</a:t>
            </a:fld>
            <a:endParaRPr lang="en-US"/>
          </a:p>
        </p:txBody>
      </p:sp>
      <p:sp>
        <p:nvSpPr>
          <p:cNvPr id="134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a-IR" smtClean="0"/>
          </a:p>
        </p:txBody>
      </p:sp>
    </p:spTree>
    <p:extLst>
      <p:ext uri="{BB962C8B-B14F-4D97-AF65-F5344CB8AC3E}">
        <p14:creationId xmlns:p14="http://schemas.microsoft.com/office/powerpoint/2010/main" val="350239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p:spPr>
      </p:sp>
      <p:sp>
        <p:nvSpPr>
          <p:cNvPr id="1351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51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755F2F6-A711-4101-902A-5765223666A7}" type="slidenum">
              <a:rPr lang="en-US"/>
              <a:pPr fontAlgn="base">
                <a:spcBef>
                  <a:spcPct val="0"/>
                </a:spcBef>
                <a:spcAft>
                  <a:spcPct val="0"/>
                </a:spcAft>
              </a:pPr>
              <a:t>63</a:t>
            </a:fld>
            <a:endParaRPr lang="en-US"/>
          </a:p>
        </p:txBody>
      </p:sp>
    </p:spTree>
    <p:extLst>
      <p:ext uri="{BB962C8B-B14F-4D97-AF65-F5344CB8AC3E}">
        <p14:creationId xmlns:p14="http://schemas.microsoft.com/office/powerpoint/2010/main" val="3802669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61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D6426D-8317-4181-AEC1-DBD7A7AF1F63}" type="slidenum">
              <a:rPr lang="en-US"/>
              <a:pPr fontAlgn="base">
                <a:spcBef>
                  <a:spcPct val="0"/>
                </a:spcBef>
                <a:spcAft>
                  <a:spcPct val="0"/>
                </a:spcAft>
              </a:pPr>
              <a:t>74</a:t>
            </a:fld>
            <a:endParaRPr lang="en-US"/>
          </a:p>
        </p:txBody>
      </p:sp>
    </p:spTree>
    <p:extLst>
      <p:ext uri="{BB962C8B-B14F-4D97-AF65-F5344CB8AC3E}">
        <p14:creationId xmlns:p14="http://schemas.microsoft.com/office/powerpoint/2010/main" val="2590873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221D9C-8B29-48A1-86BA-7B5C997B6937}" type="slidenum">
              <a:rPr lang="en-US"/>
              <a:pPr fontAlgn="base">
                <a:spcBef>
                  <a:spcPct val="0"/>
                </a:spcBef>
                <a:spcAft>
                  <a:spcPct val="0"/>
                </a:spcAft>
              </a:pPr>
              <a:t>75</a:t>
            </a:fld>
            <a:endParaRPr lang="en-US"/>
          </a:p>
        </p:txBody>
      </p:sp>
    </p:spTree>
    <p:extLst>
      <p:ext uri="{BB962C8B-B14F-4D97-AF65-F5344CB8AC3E}">
        <p14:creationId xmlns:p14="http://schemas.microsoft.com/office/powerpoint/2010/main" val="4630949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221D9C-8B29-48A1-86BA-7B5C997B6937}" type="slidenum">
              <a:rPr lang="en-US"/>
              <a:pPr fontAlgn="base">
                <a:spcBef>
                  <a:spcPct val="0"/>
                </a:spcBef>
                <a:spcAft>
                  <a:spcPct val="0"/>
                </a:spcAft>
              </a:pPr>
              <a:t>76</a:t>
            </a:fld>
            <a:endParaRPr lang="en-US"/>
          </a:p>
        </p:txBody>
      </p:sp>
    </p:spTree>
    <p:extLst>
      <p:ext uri="{BB962C8B-B14F-4D97-AF65-F5344CB8AC3E}">
        <p14:creationId xmlns:p14="http://schemas.microsoft.com/office/powerpoint/2010/main" val="2400684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221D9C-8B29-48A1-86BA-7B5C997B6937}" type="slidenum">
              <a:rPr lang="en-US"/>
              <a:pPr fontAlgn="base">
                <a:spcBef>
                  <a:spcPct val="0"/>
                </a:spcBef>
                <a:spcAft>
                  <a:spcPct val="0"/>
                </a:spcAft>
              </a:pPr>
              <a:t>77</a:t>
            </a:fld>
            <a:endParaRPr lang="en-US"/>
          </a:p>
        </p:txBody>
      </p:sp>
    </p:spTree>
    <p:extLst>
      <p:ext uri="{BB962C8B-B14F-4D97-AF65-F5344CB8AC3E}">
        <p14:creationId xmlns:p14="http://schemas.microsoft.com/office/powerpoint/2010/main" val="3236694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221D9C-8B29-48A1-86BA-7B5C997B6937}" type="slidenum">
              <a:rPr lang="en-US"/>
              <a:pPr fontAlgn="base">
                <a:spcBef>
                  <a:spcPct val="0"/>
                </a:spcBef>
                <a:spcAft>
                  <a:spcPct val="0"/>
                </a:spcAft>
              </a:pPr>
              <a:t>78</a:t>
            </a:fld>
            <a:endParaRPr lang="en-US"/>
          </a:p>
        </p:txBody>
      </p:sp>
    </p:spTree>
    <p:extLst>
      <p:ext uri="{BB962C8B-B14F-4D97-AF65-F5344CB8AC3E}">
        <p14:creationId xmlns:p14="http://schemas.microsoft.com/office/powerpoint/2010/main" val="3418824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221D9C-8B29-48A1-86BA-7B5C997B6937}" type="slidenum">
              <a:rPr lang="en-US"/>
              <a:pPr fontAlgn="base">
                <a:spcBef>
                  <a:spcPct val="0"/>
                </a:spcBef>
                <a:spcAft>
                  <a:spcPct val="0"/>
                </a:spcAft>
              </a:pPr>
              <a:t>79</a:t>
            </a:fld>
            <a:endParaRPr lang="en-US"/>
          </a:p>
        </p:txBody>
      </p:sp>
    </p:spTree>
    <p:extLst>
      <p:ext uri="{BB962C8B-B14F-4D97-AF65-F5344CB8AC3E}">
        <p14:creationId xmlns:p14="http://schemas.microsoft.com/office/powerpoint/2010/main" val="4294434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221D9C-8B29-48A1-86BA-7B5C997B6937}" type="slidenum">
              <a:rPr lang="en-US"/>
              <a:pPr fontAlgn="base">
                <a:spcBef>
                  <a:spcPct val="0"/>
                </a:spcBef>
                <a:spcAft>
                  <a:spcPct val="0"/>
                </a:spcAft>
              </a:pPr>
              <a:t>83</a:t>
            </a:fld>
            <a:endParaRPr lang="en-US"/>
          </a:p>
        </p:txBody>
      </p:sp>
    </p:spTree>
    <p:extLst>
      <p:ext uri="{BB962C8B-B14F-4D97-AF65-F5344CB8AC3E}">
        <p14:creationId xmlns:p14="http://schemas.microsoft.com/office/powerpoint/2010/main" val="1240432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E4D4F2-5053-4738-A3B3-6D0753EBFE76}" type="slidenum">
              <a:rPr lang="en-US"/>
              <a:pPr fontAlgn="base">
                <a:spcBef>
                  <a:spcPct val="0"/>
                </a:spcBef>
                <a:spcAft>
                  <a:spcPct val="0"/>
                </a:spcAft>
              </a:pPr>
              <a:t>13</a:t>
            </a:fld>
            <a:endParaRPr lang="en-US"/>
          </a:p>
        </p:txBody>
      </p:sp>
      <p:sp>
        <p:nvSpPr>
          <p:cNvPr id="123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2830910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81CA86-3592-4680-9F9E-B22FE4F0F98E}" type="slidenum">
              <a:rPr lang="en-US"/>
              <a:pPr fontAlgn="base">
                <a:spcBef>
                  <a:spcPct val="0"/>
                </a:spcBef>
                <a:spcAft>
                  <a:spcPct val="0"/>
                </a:spcAft>
              </a:pPr>
              <a:t>14</a:t>
            </a:fld>
            <a:endParaRPr lang="en-US"/>
          </a:p>
        </p:txBody>
      </p:sp>
      <p:sp>
        <p:nvSpPr>
          <p:cNvPr id="1249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49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2574977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A1F986-33A7-45A6-AF61-1C48B0F1A24E}" type="slidenum">
              <a:rPr lang="en-US"/>
              <a:pPr fontAlgn="base">
                <a:spcBef>
                  <a:spcPct val="0"/>
                </a:spcBef>
                <a:spcAft>
                  <a:spcPct val="0"/>
                </a:spcAft>
              </a:pPr>
              <a:t>15</a:t>
            </a:fld>
            <a:endParaRPr lang="en-US"/>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2871389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440E26-B511-417D-9085-92A5FE946003}" type="slidenum">
              <a:rPr lang="en-US"/>
              <a:pPr fontAlgn="base">
                <a:spcBef>
                  <a:spcPct val="0"/>
                </a:spcBef>
                <a:spcAft>
                  <a:spcPct val="0"/>
                </a:spcAft>
              </a:pPr>
              <a:t>16</a:t>
            </a:fld>
            <a:endParaRPr lang="en-US"/>
          </a:p>
        </p:txBody>
      </p:sp>
      <p:sp>
        <p:nvSpPr>
          <p:cNvPr id="1269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69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110240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E9A9657-0912-49E0-BA35-4D41A15F1321}" type="slidenum">
              <a:rPr lang="en-US"/>
              <a:pPr fontAlgn="base">
                <a:spcBef>
                  <a:spcPct val="0"/>
                </a:spcBef>
                <a:spcAft>
                  <a:spcPct val="0"/>
                </a:spcAft>
              </a:pPr>
              <a:t>24</a:t>
            </a:fld>
            <a:endParaRPr lang="en-US"/>
          </a:p>
        </p:txBody>
      </p:sp>
      <p:sp>
        <p:nvSpPr>
          <p:cNvPr id="1290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90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793470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0C6217-0EA7-424A-B62A-BA299B3E8DC0}" type="slidenum">
              <a:rPr lang="en-US"/>
              <a:pPr fontAlgn="base">
                <a:spcBef>
                  <a:spcPct val="0"/>
                </a:spcBef>
                <a:spcAft>
                  <a:spcPct val="0"/>
                </a:spcAft>
              </a:pPr>
              <a:t>26</a:t>
            </a:fld>
            <a:endParaRPr lang="en-US"/>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4179344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B5AFB9-4F22-4406-92B5-3CA583F21E9E}" type="slidenum">
              <a:rPr lang="ar-SA"/>
              <a:pPr fontAlgn="base">
                <a:spcBef>
                  <a:spcPct val="0"/>
                </a:spcBef>
                <a:spcAft>
                  <a:spcPct val="0"/>
                </a:spcAft>
              </a:pPr>
              <a:t>31</a:t>
            </a:fld>
            <a:endParaRPr lang="en-US"/>
          </a:p>
        </p:txBody>
      </p:sp>
      <p:sp>
        <p:nvSpPr>
          <p:cNvPr id="132099" name="Slide Image Placeholder 1"/>
          <p:cNvSpPr>
            <a:spLocks noGrp="1" noRot="1" noChangeAspect="1" noTextEdit="1"/>
          </p:cNvSpPr>
          <p:nvPr>
            <p:ph type="sldImg"/>
          </p:nvPr>
        </p:nvSpPr>
        <p:spPr bwMode="auto">
          <a:noFill/>
          <a:ln>
            <a:solidFill>
              <a:srgbClr val="000000"/>
            </a:solidFill>
            <a:miter lim="800000"/>
            <a:headEnd/>
            <a:tailEnd/>
          </a:ln>
        </p:spPr>
      </p:sp>
      <p:sp>
        <p:nvSpPr>
          <p:cNvPr id="13210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Chemical </a:t>
            </a:r>
            <a:r>
              <a:rPr lang="en-US" dirty="0" err="1" smtClean="0"/>
              <a:t>BuffersAct</a:t>
            </a:r>
            <a:r>
              <a:rPr lang="en-US" dirty="0" smtClean="0"/>
              <a:t> within fraction of a second.</a:t>
            </a:r>
          </a:p>
          <a:p>
            <a:pPr>
              <a:spcBef>
                <a:spcPct val="0"/>
              </a:spcBef>
            </a:pPr>
            <a:r>
              <a:rPr lang="en-US" dirty="0" smtClean="0"/>
              <a:t>Protein.HCO3-.Phosphate </a:t>
            </a:r>
          </a:p>
          <a:p>
            <a:pPr>
              <a:spcBef>
                <a:spcPct val="0"/>
              </a:spcBef>
            </a:pPr>
            <a:r>
              <a:rPr lang="en-US" dirty="0" smtClean="0"/>
              <a:t>2nd line of defense.(</a:t>
            </a:r>
            <a:r>
              <a:rPr lang="en-US" dirty="0" err="1" smtClean="0"/>
              <a:t>resp</a:t>
            </a:r>
            <a:r>
              <a:rPr lang="en-US" dirty="0" smtClean="0"/>
              <a:t>)</a:t>
            </a:r>
          </a:p>
          <a:p>
            <a:pPr>
              <a:spcBef>
                <a:spcPct val="0"/>
              </a:spcBef>
            </a:pPr>
            <a:r>
              <a:rPr lang="en-US" dirty="0" smtClean="0"/>
              <a:t>Acts within min. maximal in 12-24 hrs.</a:t>
            </a:r>
          </a:p>
          <a:p>
            <a:pPr>
              <a:spcBef>
                <a:spcPct val="0"/>
              </a:spcBef>
            </a:pPr>
            <a:r>
              <a:rPr lang="en-US" dirty="0" smtClean="0"/>
              <a:t>H2CO3 produced converted to CO2, and excreted by the lungs.</a:t>
            </a:r>
          </a:p>
          <a:p>
            <a:pPr>
              <a:spcBef>
                <a:spcPct val="0"/>
              </a:spcBef>
            </a:pPr>
            <a:r>
              <a:rPr lang="en-US" dirty="0" smtClean="0"/>
              <a:t>Alveolar ventilation also increases as pH decreases (rate and depth).</a:t>
            </a:r>
          </a:p>
          <a:p>
            <a:pPr>
              <a:spcBef>
                <a:spcPct val="0"/>
              </a:spcBef>
            </a:pPr>
            <a:r>
              <a:rPr lang="en-US" dirty="0" smtClean="0"/>
              <a:t>Coarse , CANNOT eliminate fixed acid.</a:t>
            </a:r>
          </a:p>
          <a:p>
            <a:pPr>
              <a:spcBef>
                <a:spcPct val="0"/>
              </a:spcBef>
            </a:pPr>
            <a:r>
              <a:rPr lang="en-US" dirty="0" smtClean="0"/>
              <a:t>3-Urinary </a:t>
            </a:r>
            <a:r>
              <a:rPr lang="en-US" dirty="0" err="1" smtClean="0"/>
              <a:t>BuffersNephron</a:t>
            </a:r>
            <a:r>
              <a:rPr lang="en-US" dirty="0" smtClean="0"/>
              <a:t> cannot produce a urine pH &lt; 4.5.</a:t>
            </a:r>
          </a:p>
          <a:p>
            <a:pPr>
              <a:spcBef>
                <a:spcPct val="0"/>
              </a:spcBef>
            </a:pPr>
            <a:r>
              <a:rPr lang="en-US" dirty="0" err="1" smtClean="0"/>
              <a:t>IKidneys</a:t>
            </a:r>
            <a:r>
              <a:rPr lang="en-US" dirty="0" smtClean="0"/>
              <a:t> help regulate blood pH by excreting H+ and reabsorbing HC03-.</a:t>
            </a:r>
          </a:p>
          <a:p>
            <a:pPr>
              <a:spcBef>
                <a:spcPct val="0"/>
              </a:spcBef>
            </a:pPr>
            <a:r>
              <a:rPr lang="en-US" dirty="0" smtClean="0"/>
              <a:t>Most of the H+ secretion occurs across the walls of the PCT in exchange for Na+.</a:t>
            </a:r>
          </a:p>
          <a:p>
            <a:pPr marL="742950" lvl="1" indent="-285750">
              <a:spcBef>
                <a:spcPct val="0"/>
              </a:spcBef>
            </a:pPr>
            <a:r>
              <a:rPr lang="en-US" dirty="0" err="1" smtClean="0"/>
              <a:t>Antiport</a:t>
            </a:r>
            <a:r>
              <a:rPr lang="en-US" dirty="0" smtClean="0"/>
              <a:t> mechanism.</a:t>
            </a:r>
          </a:p>
          <a:p>
            <a:pPr marL="1143000" lvl="2" indent="-228600">
              <a:spcBef>
                <a:spcPct val="0"/>
              </a:spcBef>
            </a:pPr>
            <a:r>
              <a:rPr lang="en-US" dirty="0" smtClean="0"/>
              <a:t>Moves Na+ and H+ in opposite directions.</a:t>
            </a:r>
          </a:p>
          <a:p>
            <a:pPr>
              <a:spcBef>
                <a:spcPct val="0"/>
              </a:spcBef>
            </a:pPr>
            <a:r>
              <a:rPr lang="en-US" dirty="0" smtClean="0"/>
              <a:t>Normal urine normally is slightly acidic because the kidneys reabsorb almost all HC03- and excrete H+.</a:t>
            </a:r>
          </a:p>
          <a:p>
            <a:pPr marL="742950" lvl="1" indent="-285750">
              <a:spcBef>
                <a:spcPct val="0"/>
              </a:spcBef>
            </a:pPr>
            <a:r>
              <a:rPr lang="en-US" dirty="0" smtClean="0"/>
              <a:t>Returns blood pH back to normal range.</a:t>
            </a:r>
          </a:p>
          <a:p>
            <a:pPr>
              <a:lnSpc>
                <a:spcPct val="90000"/>
              </a:lnSpc>
              <a:spcBef>
                <a:spcPct val="20000"/>
              </a:spcBef>
              <a:buFontTx/>
              <a:buChar char="•"/>
            </a:pPr>
            <a:endParaRPr lang="ar-SA" dirty="0" smtClean="0"/>
          </a:p>
        </p:txBody>
      </p:sp>
      <p:sp>
        <p:nvSpPr>
          <p:cNvPr id="13210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4AD00AE-BA8F-48D6-BB35-057CDD6A47C9}" type="slidenum">
              <a:rPr lang="ar-SA" sz="1200">
                <a:latin typeface="Calibri" pitchFamily="34" charset="0"/>
              </a:rPr>
              <a:pPr algn="r"/>
              <a:t>31</a:t>
            </a:fld>
            <a:endParaRPr lang="en-US" sz="1200">
              <a:latin typeface="Calibri" pitchFamily="34" charset="0"/>
            </a:endParaRPr>
          </a:p>
        </p:txBody>
      </p:sp>
    </p:spTree>
    <p:extLst>
      <p:ext uri="{BB962C8B-B14F-4D97-AF65-F5344CB8AC3E}">
        <p14:creationId xmlns:p14="http://schemas.microsoft.com/office/powerpoint/2010/main" val="1992294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055"/>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287C71-612F-48F0-80F6-71BE50CC7B45}" type="slidenum">
              <a:rPr lang="en-US"/>
              <a:pPr fontAlgn="base">
                <a:spcBef>
                  <a:spcPct val="0"/>
                </a:spcBef>
                <a:spcAft>
                  <a:spcPct val="0"/>
                </a:spcAft>
              </a:pPr>
              <a:t>38</a:t>
            </a:fld>
            <a:endParaRPr lang="en-US"/>
          </a:p>
        </p:txBody>
      </p:sp>
      <p:sp>
        <p:nvSpPr>
          <p:cNvPr id="1331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1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226708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1138980-A319-4016-9260-71DD89847D4F}" type="datetimeFigureOut">
              <a:rPr lang="en-US"/>
              <a:pPr>
                <a:defRPr/>
              </a:pPr>
              <a:t>10/13/2019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687D3FF-80D9-4CD0-BF4C-70C73772199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728E031-9540-4241-B239-7451D3FE3C1F}" type="datetimeFigureOut">
              <a:rPr lang="en-US"/>
              <a:pPr>
                <a:defRPr/>
              </a:pPr>
              <a:t>10/13/2019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33C501-6517-4FBF-B083-7ECBD7A334F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FC0FFF7-1EBC-475F-A65E-8538A133BBEC}" type="datetimeFigureOut">
              <a:rPr lang="en-US"/>
              <a:pPr>
                <a:defRPr/>
              </a:pPr>
              <a:t>10/13/2019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F6BE065-DEE6-4CF7-B786-AC56C51BFB9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370013" y="301625"/>
            <a:ext cx="7313612" cy="5640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8400"/>
            <a:ext cx="2133600" cy="45720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248400"/>
            <a:ext cx="2133600" cy="457200"/>
          </a:xfrm>
        </p:spPr>
        <p:txBody>
          <a:bodyPr/>
          <a:lstStyle>
            <a:lvl1pPr>
              <a:defRPr/>
            </a:lvl1pPr>
          </a:lstStyle>
          <a:p>
            <a:pPr>
              <a:defRPr/>
            </a:pPr>
            <a:fld id="{D22BA1A3-83A1-41C3-865D-18B92190F0D4}"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0013" y="301625"/>
            <a:ext cx="7313612"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0013" y="1827213"/>
            <a:ext cx="3579812"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2225" y="1827213"/>
            <a:ext cx="3581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dt" sz="half" idx="10"/>
          </p:nvPr>
        </p:nvSpPr>
        <p:spPr/>
        <p:txBody>
          <a:bodyPr/>
          <a:lstStyle>
            <a:lvl1pPr>
              <a:defRPr/>
            </a:lvl1pPr>
          </a:lstStyle>
          <a:p>
            <a:pPr>
              <a:defRPr/>
            </a:pPr>
            <a:endParaRPr lang="en-US"/>
          </a:p>
        </p:txBody>
      </p:sp>
      <p:sp>
        <p:nvSpPr>
          <p:cNvPr id="6" name="Rectangle 9"/>
          <p:cNvSpPr>
            <a:spLocks noGrp="1" noChangeArrowheads="1"/>
          </p:cNvSpPr>
          <p:nvPr>
            <p:ph type="ftr" sz="quarter" idx="11"/>
          </p:nvPr>
        </p:nvSpPr>
        <p:spPr/>
        <p:txBody>
          <a:bodyPr/>
          <a:lstStyle>
            <a:lvl1pPr>
              <a:defRPr/>
            </a:lvl1pPr>
          </a:lstStyle>
          <a:p>
            <a:pPr>
              <a:defRPr/>
            </a:pPr>
            <a:endParaRPr lang="en-US"/>
          </a:p>
        </p:txBody>
      </p:sp>
      <p:sp>
        <p:nvSpPr>
          <p:cNvPr id="7" name="Rectangle 10"/>
          <p:cNvSpPr>
            <a:spLocks noGrp="1" noChangeArrowheads="1"/>
          </p:cNvSpPr>
          <p:nvPr>
            <p:ph type="sldNum" sz="quarter" idx="12"/>
          </p:nvPr>
        </p:nvSpPr>
        <p:spPr/>
        <p:txBody>
          <a:bodyPr/>
          <a:lstStyle>
            <a:lvl1pPr>
              <a:defRPr/>
            </a:lvl1pPr>
          </a:lstStyle>
          <a:p>
            <a:pPr>
              <a:defRPr/>
            </a:pPr>
            <a:fld id="{8D1724F9-BF54-45F3-8FED-D115EC38E44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91138980-A319-4016-9260-71DD89847D4F}"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687D3FF-80D9-4CD0-BF4C-70C73772199F}" type="slidenum">
              <a:rPr lang="en-US" smtClean="0"/>
              <a:pPr>
                <a:defRPr/>
              </a:pPr>
              <a:t>‹#›</a:t>
            </a:fld>
            <a:endParaRPr lang="en-US"/>
          </a:p>
        </p:txBody>
      </p:sp>
    </p:spTree>
    <p:extLst>
      <p:ext uri="{BB962C8B-B14F-4D97-AF65-F5344CB8AC3E}">
        <p14:creationId xmlns:p14="http://schemas.microsoft.com/office/powerpoint/2010/main" val="2523898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063624D8-8217-4D60-92A9-370D3A5A013A}"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E13A402-876C-42F6-BE84-7B38682853D5}" type="slidenum">
              <a:rPr lang="en-US" smtClean="0"/>
              <a:pPr>
                <a:defRPr/>
              </a:pPr>
              <a:t>‹#›</a:t>
            </a:fld>
            <a:endParaRPr lang="en-US"/>
          </a:p>
        </p:txBody>
      </p:sp>
    </p:spTree>
    <p:extLst>
      <p:ext uri="{BB962C8B-B14F-4D97-AF65-F5344CB8AC3E}">
        <p14:creationId xmlns:p14="http://schemas.microsoft.com/office/powerpoint/2010/main" val="1923496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6311F102-E757-4404-955F-ED193816AFD9}"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F16C0AC-3032-466C-AD09-6425C00CDB41}" type="slidenum">
              <a:rPr lang="en-US" smtClean="0"/>
              <a:pPr>
                <a:defRPr/>
              </a:pPr>
              <a:t>‹#›</a:t>
            </a:fld>
            <a:endParaRPr lang="en-US"/>
          </a:p>
        </p:txBody>
      </p:sp>
    </p:spTree>
    <p:extLst>
      <p:ext uri="{BB962C8B-B14F-4D97-AF65-F5344CB8AC3E}">
        <p14:creationId xmlns:p14="http://schemas.microsoft.com/office/powerpoint/2010/main" val="15607937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41B618A8-16FA-496C-BA52-4DA254F0FE87}" type="datetimeFigureOut">
              <a:rPr lang="en-US" smtClean="0"/>
              <a:pPr>
                <a:defRPr/>
              </a:pPr>
              <a:t>10/13/2019</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F8A0D16-5CD8-4802-9F7B-ED04059676DF}" type="slidenum">
              <a:rPr lang="en-US" smtClean="0"/>
              <a:pPr>
                <a:defRPr/>
              </a:pPr>
              <a:t>‹#›</a:t>
            </a:fld>
            <a:endParaRPr lang="en-US"/>
          </a:p>
        </p:txBody>
      </p:sp>
    </p:spTree>
    <p:extLst>
      <p:ext uri="{BB962C8B-B14F-4D97-AF65-F5344CB8AC3E}">
        <p14:creationId xmlns:p14="http://schemas.microsoft.com/office/powerpoint/2010/main" val="32357656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C37B4B5A-7BF9-46B2-9C8B-DBD69B0F42C0}" type="datetimeFigureOut">
              <a:rPr lang="en-US" smtClean="0"/>
              <a:pPr>
                <a:defRPr/>
              </a:pPr>
              <a:t>10/13/2019</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0CD3FE26-E9B4-4269-B774-6D4986AA6C8A}" type="slidenum">
              <a:rPr lang="en-US" smtClean="0"/>
              <a:pPr>
                <a:defRPr/>
              </a:pPr>
              <a:t>‹#›</a:t>
            </a:fld>
            <a:endParaRPr lang="en-US"/>
          </a:p>
        </p:txBody>
      </p:sp>
    </p:spTree>
    <p:extLst>
      <p:ext uri="{BB962C8B-B14F-4D97-AF65-F5344CB8AC3E}">
        <p14:creationId xmlns:p14="http://schemas.microsoft.com/office/powerpoint/2010/main" val="202618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AEDC97FA-95B0-41CD-B188-6556DAF871CC}" type="datetimeFigureOut">
              <a:rPr lang="en-US" smtClean="0"/>
              <a:pPr>
                <a:defRPr/>
              </a:pPr>
              <a:t>10/13/2019</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33B0840B-CD7B-4773-8169-E96CD508B268}" type="slidenum">
              <a:rPr lang="en-US" smtClean="0"/>
              <a:pPr>
                <a:defRPr/>
              </a:pPr>
              <a:t>‹#›</a:t>
            </a:fld>
            <a:endParaRPr lang="en-US"/>
          </a:p>
        </p:txBody>
      </p:sp>
    </p:spTree>
    <p:extLst>
      <p:ext uri="{BB962C8B-B14F-4D97-AF65-F5344CB8AC3E}">
        <p14:creationId xmlns:p14="http://schemas.microsoft.com/office/powerpoint/2010/main" val="2873543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3624D8-8217-4D60-92A9-370D3A5A013A}" type="datetimeFigureOut">
              <a:rPr lang="en-US"/>
              <a:pPr>
                <a:defRPr/>
              </a:pPr>
              <a:t>10/13/2019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E13A402-876C-42F6-BE84-7B38682853D5}"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4192FE0-7869-417D-BD2F-737D41F4FC81}" type="datetimeFigureOut">
              <a:rPr lang="en-US" smtClean="0"/>
              <a:pPr>
                <a:defRPr/>
              </a:pPr>
              <a:t>10/13/2019</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64544AA9-7F1D-48EF-865E-1924023CDFC3}" type="slidenum">
              <a:rPr lang="en-US" smtClean="0"/>
              <a:pPr>
                <a:defRPr/>
              </a:pPr>
              <a:t>‹#›</a:t>
            </a:fld>
            <a:endParaRPr lang="en-US"/>
          </a:p>
        </p:txBody>
      </p:sp>
    </p:spTree>
    <p:extLst>
      <p:ext uri="{BB962C8B-B14F-4D97-AF65-F5344CB8AC3E}">
        <p14:creationId xmlns:p14="http://schemas.microsoft.com/office/powerpoint/2010/main" val="18417025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04BB5C0A-5871-4ABF-984B-F7B619212D36}" type="datetimeFigureOut">
              <a:rPr lang="en-US" smtClean="0"/>
              <a:pPr>
                <a:defRPr/>
              </a:pPr>
              <a:t>10/13/2019</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D87A817-080C-4E46-8A4A-569066C51066}" type="slidenum">
              <a:rPr lang="en-US" smtClean="0"/>
              <a:pPr>
                <a:defRPr/>
              </a:pPr>
              <a:t>‹#›</a:t>
            </a:fld>
            <a:endParaRPr lang="en-US"/>
          </a:p>
        </p:txBody>
      </p:sp>
    </p:spTree>
    <p:extLst>
      <p:ext uri="{BB962C8B-B14F-4D97-AF65-F5344CB8AC3E}">
        <p14:creationId xmlns:p14="http://schemas.microsoft.com/office/powerpoint/2010/main" val="2626057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5D10377A-5759-4ABF-9411-FCFE81C221FB}" type="datetimeFigureOut">
              <a:rPr lang="en-US" smtClean="0"/>
              <a:pPr>
                <a:defRPr/>
              </a:pPr>
              <a:t>10/13/2019</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DE8DFA5-CC2E-4C83-99B8-CBB99D6D4E5B}" type="slidenum">
              <a:rPr lang="en-US" smtClean="0"/>
              <a:pPr>
                <a:defRPr/>
              </a:pPr>
              <a:t>‹#›</a:t>
            </a:fld>
            <a:endParaRPr lang="en-US"/>
          </a:p>
        </p:txBody>
      </p:sp>
    </p:spTree>
    <p:extLst>
      <p:ext uri="{BB962C8B-B14F-4D97-AF65-F5344CB8AC3E}">
        <p14:creationId xmlns:p14="http://schemas.microsoft.com/office/powerpoint/2010/main" val="18875060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122EBC18-BB5D-447E-A6C1-3841053A4B8B}"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B04CB8C-335D-44CE-957F-14BFCBD02FAA}" type="slidenum">
              <a:rPr lang="en-US" smtClean="0"/>
              <a:pPr>
                <a:defRPr/>
              </a:pPr>
              <a:t>‹#›</a:t>
            </a:fld>
            <a:endParaRPr lang="en-US"/>
          </a:p>
        </p:txBody>
      </p:sp>
    </p:spTree>
    <p:extLst>
      <p:ext uri="{BB962C8B-B14F-4D97-AF65-F5344CB8AC3E}">
        <p14:creationId xmlns:p14="http://schemas.microsoft.com/office/powerpoint/2010/main" val="2288808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122EBC18-BB5D-447E-A6C1-3841053A4B8B}"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B04CB8C-335D-44CE-957F-14BFCBD02FAA}" type="slidenum">
              <a:rPr lang="en-US" smtClean="0"/>
              <a:pPr>
                <a:defRPr/>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631708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122EBC18-BB5D-447E-A6C1-3841053A4B8B}"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B04CB8C-335D-44CE-957F-14BFCBD02FAA}" type="slidenum">
              <a:rPr lang="en-US" smtClean="0"/>
              <a:pPr>
                <a:defRPr/>
              </a:pPr>
              <a:t>‹#›</a:t>
            </a:fld>
            <a:endParaRPr lang="en-US"/>
          </a:p>
        </p:txBody>
      </p:sp>
    </p:spTree>
    <p:extLst>
      <p:ext uri="{BB962C8B-B14F-4D97-AF65-F5344CB8AC3E}">
        <p14:creationId xmlns:p14="http://schemas.microsoft.com/office/powerpoint/2010/main" val="33976760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122EBC18-BB5D-447E-A6C1-3841053A4B8B}"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B04CB8C-335D-44CE-957F-14BFCBD02FAA}" type="slidenum">
              <a:rPr lang="en-US" smtClean="0"/>
              <a:pPr>
                <a:defRPr/>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2454451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122EBC18-BB5D-447E-A6C1-3841053A4B8B}"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B04CB8C-335D-44CE-957F-14BFCBD02FAA}" type="slidenum">
              <a:rPr lang="en-US" smtClean="0"/>
              <a:pPr>
                <a:defRPr/>
              </a:pPr>
              <a:t>‹#›</a:t>
            </a:fld>
            <a:endParaRPr lang="en-US"/>
          </a:p>
        </p:txBody>
      </p:sp>
    </p:spTree>
    <p:extLst>
      <p:ext uri="{BB962C8B-B14F-4D97-AF65-F5344CB8AC3E}">
        <p14:creationId xmlns:p14="http://schemas.microsoft.com/office/powerpoint/2010/main" val="19701819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5728E031-9540-4241-B239-7451D3FE3C1F}"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C33C501-6517-4FBF-B083-7ECBD7A334FF}" type="slidenum">
              <a:rPr lang="en-US" smtClean="0"/>
              <a:pPr>
                <a:defRPr/>
              </a:pPr>
              <a:t>‹#›</a:t>
            </a:fld>
            <a:endParaRPr lang="en-US"/>
          </a:p>
        </p:txBody>
      </p:sp>
    </p:spTree>
    <p:extLst>
      <p:ext uri="{BB962C8B-B14F-4D97-AF65-F5344CB8AC3E}">
        <p14:creationId xmlns:p14="http://schemas.microsoft.com/office/powerpoint/2010/main" val="26040956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6FC0FFF7-1EBC-475F-A65E-8538A133BBEC}" type="datetimeFigureOut">
              <a:rPr lang="en-US" smtClean="0"/>
              <a:pPr>
                <a:defRPr/>
              </a:pPr>
              <a:t>10/13/2019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F6BE065-DEE6-4CF7-B786-AC56C51BFB9F}" type="slidenum">
              <a:rPr lang="en-US" smtClean="0"/>
              <a:pPr>
                <a:defRPr/>
              </a:pPr>
              <a:t>‹#›</a:t>
            </a:fld>
            <a:endParaRPr lang="en-US"/>
          </a:p>
        </p:txBody>
      </p:sp>
    </p:spTree>
    <p:extLst>
      <p:ext uri="{BB962C8B-B14F-4D97-AF65-F5344CB8AC3E}">
        <p14:creationId xmlns:p14="http://schemas.microsoft.com/office/powerpoint/2010/main" val="1942735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311F102-E757-4404-955F-ED193816AFD9}" type="datetimeFigureOut">
              <a:rPr lang="en-US"/>
              <a:pPr>
                <a:defRPr/>
              </a:pPr>
              <a:t>10/13/2019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F16C0AC-3032-466C-AD09-6425C00CDB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1B618A8-16FA-496C-BA52-4DA254F0FE87}" type="datetimeFigureOut">
              <a:rPr lang="en-US"/>
              <a:pPr>
                <a:defRPr/>
              </a:pPr>
              <a:t>10/13/2019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F8A0D16-5CD8-4802-9F7B-ED04059676D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37B4B5A-7BF9-46B2-9C8B-DBD69B0F42C0}" type="datetimeFigureOut">
              <a:rPr lang="en-US"/>
              <a:pPr>
                <a:defRPr/>
              </a:pPr>
              <a:t>10/13/2019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CD3FE26-E9B4-4269-B774-6D4986AA6C8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EDC97FA-95B0-41CD-B188-6556DAF871CC}" type="datetimeFigureOut">
              <a:rPr lang="en-US"/>
              <a:pPr>
                <a:defRPr/>
              </a:pPr>
              <a:t>10/13/2019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3B0840B-CD7B-4773-8169-E96CD508B26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4192FE0-7869-417D-BD2F-737D41F4FC81}" type="datetimeFigureOut">
              <a:rPr lang="en-US"/>
              <a:pPr>
                <a:defRPr/>
              </a:pPr>
              <a:t>10/13/2019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4544AA9-7F1D-48EF-865E-1924023CDFC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4BB5C0A-5871-4ABF-984B-F7B619212D36}" type="datetimeFigureOut">
              <a:rPr lang="en-US"/>
              <a:pPr>
                <a:defRPr/>
              </a:pPr>
              <a:t>10/13/2019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D87A817-080C-4E46-8A4A-569066C5106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10377A-5759-4ABF-9411-FCFE81C221FB}" type="datetimeFigureOut">
              <a:rPr lang="en-US"/>
              <a:pPr>
                <a:defRPr/>
              </a:pPr>
              <a:t>10/13/2019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DE8DFA5-CC2E-4C83-99B8-CBB99D6D4E5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122EBC18-BB5D-447E-A6C1-3841053A4B8B}" type="datetimeFigureOut">
              <a:rPr lang="en-US"/>
              <a:pPr>
                <a:defRPr/>
              </a:pPr>
              <a:t>10/13/2019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B04CB8C-335D-44CE-957F-14BFCBD02FA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122EBC18-BB5D-447E-A6C1-3841053A4B8B}" type="datetimeFigureOut">
              <a:rPr lang="en-US" smtClean="0"/>
              <a:pPr>
                <a:defRPr/>
              </a:pPr>
              <a:t>10/13/2019</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a:defRPr/>
            </a:pPr>
            <a:fld id="{BB04CB8C-335D-44CE-957F-14BFCBD02FAA}" type="slidenum">
              <a:rPr lang="en-US" smtClean="0"/>
              <a:pPr>
                <a:defRPr/>
              </a:pPr>
              <a:t>‹#›</a:t>
            </a:fld>
            <a:endParaRPr lang="en-US"/>
          </a:p>
        </p:txBody>
      </p:sp>
    </p:spTree>
    <p:extLst>
      <p:ext uri="{BB962C8B-B14F-4D97-AF65-F5344CB8AC3E}">
        <p14:creationId xmlns:p14="http://schemas.microsoft.com/office/powerpoint/2010/main" val="186377644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http://anatomy.med.umich.edu/surface/pulses/temporal.jpeg"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A26D9B32-B518-4D24-A417-467B23455140}" type="slidenum">
              <a:rPr lang="fa-IR"/>
              <a:pPr>
                <a:defRPr/>
              </a:pPr>
              <a:t>1</a:t>
            </a:fld>
            <a:endParaRPr lang="en-US"/>
          </a:p>
        </p:txBody>
      </p:sp>
      <p:sp>
        <p:nvSpPr>
          <p:cNvPr id="4099" name="Rectangle 2"/>
          <p:cNvSpPr>
            <a:spLocks noGrp="1"/>
          </p:cNvSpPr>
          <p:nvPr>
            <p:ph type="body" idx="1"/>
          </p:nvPr>
        </p:nvSpPr>
        <p:spPr>
          <a:xfrm>
            <a:off x="457200" y="2138363"/>
            <a:ext cx="8229600" cy="2370137"/>
          </a:xfrm>
        </p:spPr>
        <p:txBody>
          <a:bodyPr/>
          <a:lstStyle/>
          <a:p>
            <a:endParaRPr lang="en-US" smtClean="0"/>
          </a:p>
          <a:p>
            <a:pPr algn="ctr" rtl="1">
              <a:buFont typeface="Wingdings 3" pitchFamily="18" charset="2"/>
              <a:buNone/>
            </a:pPr>
            <a:endParaRPr lang="en-US" smtClean="0"/>
          </a:p>
        </p:txBody>
      </p:sp>
      <p:sp>
        <p:nvSpPr>
          <p:cNvPr id="4100" name="Rectangle 3"/>
          <p:cNvSpPr>
            <a:spLocks noChangeArrowheads="1"/>
          </p:cNvSpPr>
          <p:nvPr/>
        </p:nvSpPr>
        <p:spPr bwMode="auto">
          <a:xfrm>
            <a:off x="1066800" y="3048000"/>
            <a:ext cx="3597275" cy="762000"/>
          </a:xfrm>
          <a:prstGeom prst="rect">
            <a:avLst/>
          </a:prstGeom>
          <a:noFill/>
          <a:ln w="9525">
            <a:noFill/>
            <a:miter lim="800000"/>
            <a:headEnd/>
            <a:tailEnd/>
          </a:ln>
        </p:spPr>
        <p:txBody>
          <a:bodyPr>
            <a:spAutoFit/>
          </a:bodyPr>
          <a:lstStyle/>
          <a:p>
            <a:endParaRPr lang="en-US" sz="4400">
              <a:solidFill>
                <a:schemeClr val="tx2"/>
              </a:solidFill>
              <a:latin typeface="Times New Roman" pitchFamily="18" charset="0"/>
              <a:cs typeface="Times New Roman" pitchFamily="18" charset="0"/>
            </a:endParaRPr>
          </a:p>
        </p:txBody>
      </p:sp>
      <p:sp>
        <p:nvSpPr>
          <p:cNvPr id="201732" name="Freeform 4"/>
          <p:cNvSpPr>
            <a:spLocks noEditPoints="1"/>
          </p:cNvSpPr>
          <p:nvPr/>
        </p:nvSpPr>
        <p:spPr bwMode="auto">
          <a:xfrm>
            <a:off x="2971800" y="1828800"/>
            <a:ext cx="4114800" cy="2819400"/>
          </a:xfrm>
          <a:custGeom>
            <a:avLst/>
            <a:gdLst>
              <a:gd name="T0" fmla="*/ 1174 w 2844"/>
              <a:gd name="T1" fmla="*/ 432 h 1902"/>
              <a:gd name="T2" fmla="*/ 1244 w 2844"/>
              <a:gd name="T3" fmla="*/ 97 h 1902"/>
              <a:gd name="T4" fmla="*/ 1373 w 2844"/>
              <a:gd name="T5" fmla="*/ 138 h 1902"/>
              <a:gd name="T6" fmla="*/ 1617 w 2844"/>
              <a:gd name="T7" fmla="*/ 714 h 1902"/>
              <a:gd name="T8" fmla="*/ 2087 w 2844"/>
              <a:gd name="T9" fmla="*/ 1432 h 1902"/>
              <a:gd name="T10" fmla="*/ 2734 w 2844"/>
              <a:gd name="T11" fmla="*/ 1512 h 1902"/>
              <a:gd name="T12" fmla="*/ 1853 w 2844"/>
              <a:gd name="T13" fmla="*/ 1360 h 1902"/>
              <a:gd name="T14" fmla="*/ 1942 w 2844"/>
              <a:gd name="T15" fmla="*/ 1467 h 1902"/>
              <a:gd name="T16" fmla="*/ 2642 w 2844"/>
              <a:gd name="T17" fmla="*/ 1527 h 1902"/>
              <a:gd name="T18" fmla="*/ 1803 w 2844"/>
              <a:gd name="T19" fmla="*/ 1432 h 1902"/>
              <a:gd name="T20" fmla="*/ 1546 w 2844"/>
              <a:gd name="T21" fmla="*/ 1348 h 1902"/>
              <a:gd name="T22" fmla="*/ 1471 w 2844"/>
              <a:gd name="T23" fmla="*/ 1485 h 1902"/>
              <a:gd name="T24" fmla="*/ 1536 w 2844"/>
              <a:gd name="T25" fmla="*/ 1421 h 1902"/>
              <a:gd name="T26" fmla="*/ 1632 w 2844"/>
              <a:gd name="T27" fmla="*/ 1495 h 1902"/>
              <a:gd name="T28" fmla="*/ 1660 w 2844"/>
              <a:gd name="T29" fmla="*/ 1650 h 1902"/>
              <a:gd name="T30" fmla="*/ 1833 w 2844"/>
              <a:gd name="T31" fmla="*/ 1591 h 1902"/>
              <a:gd name="T32" fmla="*/ 1863 w 2844"/>
              <a:gd name="T33" fmla="*/ 1568 h 1902"/>
              <a:gd name="T34" fmla="*/ 1647 w 2844"/>
              <a:gd name="T35" fmla="*/ 1723 h 1902"/>
              <a:gd name="T36" fmla="*/ 1474 w 2844"/>
              <a:gd name="T37" fmla="*/ 1789 h 1902"/>
              <a:gd name="T38" fmla="*/ 1112 w 2844"/>
              <a:gd name="T39" fmla="*/ 1569 h 1902"/>
              <a:gd name="T40" fmla="*/ 1118 w 2844"/>
              <a:gd name="T41" fmla="*/ 1505 h 1902"/>
              <a:gd name="T42" fmla="*/ 7 w 2844"/>
              <a:gd name="T43" fmla="*/ 1508 h 1902"/>
              <a:gd name="T44" fmla="*/ 1070 w 2844"/>
              <a:gd name="T45" fmla="*/ 766 h 1902"/>
              <a:gd name="T46" fmla="*/ 684 w 2844"/>
              <a:gd name="T47" fmla="*/ 1150 h 1902"/>
              <a:gd name="T48" fmla="*/ 1033 w 2844"/>
              <a:gd name="T49" fmla="*/ 1143 h 1902"/>
              <a:gd name="T50" fmla="*/ 952 w 2844"/>
              <a:gd name="T51" fmla="*/ 1223 h 1902"/>
              <a:gd name="T52" fmla="*/ 1240 w 2844"/>
              <a:gd name="T53" fmla="*/ 602 h 1902"/>
              <a:gd name="T54" fmla="*/ 1395 w 2844"/>
              <a:gd name="T55" fmla="*/ 1329 h 1902"/>
              <a:gd name="T56" fmla="*/ 1222 w 2844"/>
              <a:gd name="T57" fmla="*/ 1547 h 1902"/>
              <a:gd name="T58" fmla="*/ 1523 w 2844"/>
              <a:gd name="T59" fmla="*/ 1309 h 1902"/>
              <a:gd name="T60" fmla="*/ 1610 w 2844"/>
              <a:gd name="T61" fmla="*/ 1616 h 1902"/>
              <a:gd name="T62" fmla="*/ 1445 w 2844"/>
              <a:gd name="T63" fmla="*/ 1527 h 1902"/>
              <a:gd name="T64" fmla="*/ 1274 w 2844"/>
              <a:gd name="T65" fmla="*/ 1623 h 1902"/>
              <a:gd name="T66" fmla="*/ 1174 w 2844"/>
              <a:gd name="T67" fmla="*/ 1614 h 1902"/>
              <a:gd name="T68" fmla="*/ 1572 w 2844"/>
              <a:gd name="T69" fmla="*/ 1688 h 1902"/>
              <a:gd name="T70" fmla="*/ 1330 w 2844"/>
              <a:gd name="T71" fmla="*/ 1598 h 1902"/>
              <a:gd name="T72" fmla="*/ 1184 w 2844"/>
              <a:gd name="T73" fmla="*/ 916 h 1902"/>
              <a:gd name="T74" fmla="*/ 372 w 2844"/>
              <a:gd name="T75" fmla="*/ 1155 h 1902"/>
              <a:gd name="T76" fmla="*/ 833 w 2844"/>
              <a:gd name="T77" fmla="*/ 838 h 1902"/>
              <a:gd name="T78" fmla="*/ 1259 w 2844"/>
              <a:gd name="T79" fmla="*/ 1015 h 1902"/>
              <a:gd name="T80" fmla="*/ 767 w 2844"/>
              <a:gd name="T81" fmla="*/ 1060 h 1902"/>
              <a:gd name="T82" fmla="*/ 1100 w 2844"/>
              <a:gd name="T83" fmla="*/ 1057 h 1902"/>
              <a:gd name="T84" fmla="*/ 1234 w 2844"/>
              <a:gd name="T85" fmla="*/ 1003 h 1902"/>
              <a:gd name="T86" fmla="*/ 914 w 2844"/>
              <a:gd name="T87" fmla="*/ 1005 h 1902"/>
              <a:gd name="T88" fmla="*/ 1588 w 2844"/>
              <a:gd name="T89" fmla="*/ 1243 h 1902"/>
              <a:gd name="T90" fmla="*/ 1227 w 2844"/>
              <a:gd name="T91" fmla="*/ 1072 h 1902"/>
              <a:gd name="T92" fmla="*/ 1343 w 2844"/>
              <a:gd name="T93" fmla="*/ 611 h 1902"/>
              <a:gd name="T94" fmla="*/ 1368 w 2844"/>
              <a:gd name="T95" fmla="*/ 506 h 1902"/>
              <a:gd name="T96" fmla="*/ 1770 w 2844"/>
              <a:gd name="T97" fmla="*/ 948 h 1902"/>
              <a:gd name="T98" fmla="*/ 1795 w 2844"/>
              <a:gd name="T99" fmla="*/ 1213 h 1902"/>
              <a:gd name="T100" fmla="*/ 1657 w 2844"/>
              <a:gd name="T101" fmla="*/ 1208 h 1902"/>
              <a:gd name="T102" fmla="*/ 1325 w 2844"/>
              <a:gd name="T103" fmla="*/ 774 h 1902"/>
              <a:gd name="T104" fmla="*/ 1302 w 2844"/>
              <a:gd name="T105" fmla="*/ 1139 h 1902"/>
              <a:gd name="T106" fmla="*/ 1261 w 2844"/>
              <a:gd name="T107" fmla="*/ 1120 h 1902"/>
              <a:gd name="T108" fmla="*/ 1016 w 2844"/>
              <a:gd name="T109" fmla="*/ 1338 h 1902"/>
              <a:gd name="T110" fmla="*/ 1048 w 2844"/>
              <a:gd name="T111" fmla="*/ 1486 h 1902"/>
              <a:gd name="T112" fmla="*/ 1177 w 2844"/>
              <a:gd name="T113" fmla="*/ 1329 h 1902"/>
              <a:gd name="T114" fmla="*/ 1344 w 2844"/>
              <a:gd name="T115" fmla="*/ 1210 h 1902"/>
              <a:gd name="T116" fmla="*/ 1520 w 2844"/>
              <a:gd name="T117" fmla="*/ 1208 h 1902"/>
              <a:gd name="T118" fmla="*/ 1391 w 2844"/>
              <a:gd name="T119" fmla="*/ 987 h 1902"/>
              <a:gd name="T120" fmla="*/ 1459 w 2844"/>
              <a:gd name="T121" fmla="*/ 984 h 1902"/>
              <a:gd name="T122" fmla="*/ 1251 w 2844"/>
              <a:gd name="T123" fmla="*/ 936 h 1902"/>
              <a:gd name="T124" fmla="*/ 1184 w 2844"/>
              <a:gd name="T125" fmla="*/ 649 h 1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44"/>
              <a:gd name="T190" fmla="*/ 0 h 1902"/>
              <a:gd name="T191" fmla="*/ 2844 w 2844"/>
              <a:gd name="T192" fmla="*/ 1902 h 1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44" h="1902">
                <a:moveTo>
                  <a:pt x="1144" y="779"/>
                </a:moveTo>
                <a:lnTo>
                  <a:pt x="1138" y="775"/>
                </a:lnTo>
                <a:lnTo>
                  <a:pt x="1132" y="771"/>
                </a:lnTo>
                <a:lnTo>
                  <a:pt x="1128" y="766"/>
                </a:lnTo>
                <a:lnTo>
                  <a:pt x="1122" y="762"/>
                </a:lnTo>
                <a:lnTo>
                  <a:pt x="1118" y="759"/>
                </a:lnTo>
                <a:lnTo>
                  <a:pt x="1113" y="755"/>
                </a:lnTo>
                <a:lnTo>
                  <a:pt x="1109" y="750"/>
                </a:lnTo>
                <a:lnTo>
                  <a:pt x="1104" y="746"/>
                </a:lnTo>
                <a:lnTo>
                  <a:pt x="1102" y="742"/>
                </a:lnTo>
                <a:lnTo>
                  <a:pt x="1099" y="736"/>
                </a:lnTo>
                <a:lnTo>
                  <a:pt x="1096" y="731"/>
                </a:lnTo>
                <a:lnTo>
                  <a:pt x="1093" y="727"/>
                </a:lnTo>
                <a:lnTo>
                  <a:pt x="1091" y="723"/>
                </a:lnTo>
                <a:lnTo>
                  <a:pt x="1091" y="717"/>
                </a:lnTo>
                <a:lnTo>
                  <a:pt x="1090" y="713"/>
                </a:lnTo>
                <a:lnTo>
                  <a:pt x="1091" y="707"/>
                </a:lnTo>
                <a:lnTo>
                  <a:pt x="1091" y="694"/>
                </a:lnTo>
                <a:lnTo>
                  <a:pt x="1093" y="681"/>
                </a:lnTo>
                <a:lnTo>
                  <a:pt x="1096" y="669"/>
                </a:lnTo>
                <a:lnTo>
                  <a:pt x="1097" y="657"/>
                </a:lnTo>
                <a:lnTo>
                  <a:pt x="1100" y="647"/>
                </a:lnTo>
                <a:lnTo>
                  <a:pt x="1104" y="638"/>
                </a:lnTo>
                <a:lnTo>
                  <a:pt x="1107" y="628"/>
                </a:lnTo>
                <a:lnTo>
                  <a:pt x="1112" y="619"/>
                </a:lnTo>
                <a:lnTo>
                  <a:pt x="1116" y="611"/>
                </a:lnTo>
                <a:lnTo>
                  <a:pt x="1122" y="601"/>
                </a:lnTo>
                <a:lnTo>
                  <a:pt x="1128" y="592"/>
                </a:lnTo>
                <a:lnTo>
                  <a:pt x="1134" y="582"/>
                </a:lnTo>
                <a:lnTo>
                  <a:pt x="1141" y="571"/>
                </a:lnTo>
                <a:lnTo>
                  <a:pt x="1148" y="560"/>
                </a:lnTo>
                <a:lnTo>
                  <a:pt x="1157" y="547"/>
                </a:lnTo>
                <a:lnTo>
                  <a:pt x="1166" y="534"/>
                </a:lnTo>
                <a:lnTo>
                  <a:pt x="1163" y="519"/>
                </a:lnTo>
                <a:lnTo>
                  <a:pt x="1160" y="505"/>
                </a:lnTo>
                <a:lnTo>
                  <a:pt x="1157" y="489"/>
                </a:lnTo>
                <a:lnTo>
                  <a:pt x="1154" y="474"/>
                </a:lnTo>
                <a:lnTo>
                  <a:pt x="1151" y="460"/>
                </a:lnTo>
                <a:lnTo>
                  <a:pt x="1148" y="444"/>
                </a:lnTo>
                <a:lnTo>
                  <a:pt x="1145" y="429"/>
                </a:lnTo>
                <a:lnTo>
                  <a:pt x="1141" y="413"/>
                </a:lnTo>
                <a:lnTo>
                  <a:pt x="1138" y="398"/>
                </a:lnTo>
                <a:lnTo>
                  <a:pt x="1134" y="382"/>
                </a:lnTo>
                <a:lnTo>
                  <a:pt x="1131" y="365"/>
                </a:lnTo>
                <a:lnTo>
                  <a:pt x="1126" y="349"/>
                </a:lnTo>
                <a:lnTo>
                  <a:pt x="1123" y="332"/>
                </a:lnTo>
                <a:lnTo>
                  <a:pt x="1119" y="314"/>
                </a:lnTo>
                <a:lnTo>
                  <a:pt x="1115" y="297"/>
                </a:lnTo>
                <a:lnTo>
                  <a:pt x="1110" y="279"/>
                </a:lnTo>
                <a:lnTo>
                  <a:pt x="1122" y="238"/>
                </a:lnTo>
                <a:lnTo>
                  <a:pt x="1148" y="281"/>
                </a:lnTo>
                <a:lnTo>
                  <a:pt x="1152" y="305"/>
                </a:lnTo>
                <a:lnTo>
                  <a:pt x="1157" y="327"/>
                </a:lnTo>
                <a:lnTo>
                  <a:pt x="1160" y="349"/>
                </a:lnTo>
                <a:lnTo>
                  <a:pt x="1164" y="371"/>
                </a:lnTo>
                <a:lnTo>
                  <a:pt x="1167" y="393"/>
                </a:lnTo>
                <a:lnTo>
                  <a:pt x="1171" y="413"/>
                </a:lnTo>
                <a:lnTo>
                  <a:pt x="1174" y="432"/>
                </a:lnTo>
                <a:lnTo>
                  <a:pt x="1179" y="452"/>
                </a:lnTo>
                <a:lnTo>
                  <a:pt x="1181" y="471"/>
                </a:lnTo>
                <a:lnTo>
                  <a:pt x="1184" y="490"/>
                </a:lnTo>
                <a:lnTo>
                  <a:pt x="1187" y="509"/>
                </a:lnTo>
                <a:lnTo>
                  <a:pt x="1192" y="528"/>
                </a:lnTo>
                <a:lnTo>
                  <a:pt x="1195" y="545"/>
                </a:lnTo>
                <a:lnTo>
                  <a:pt x="1197" y="564"/>
                </a:lnTo>
                <a:lnTo>
                  <a:pt x="1200" y="583"/>
                </a:lnTo>
                <a:lnTo>
                  <a:pt x="1203" y="601"/>
                </a:lnTo>
                <a:lnTo>
                  <a:pt x="1206" y="590"/>
                </a:lnTo>
                <a:lnTo>
                  <a:pt x="1208" y="582"/>
                </a:lnTo>
                <a:lnTo>
                  <a:pt x="1211" y="573"/>
                </a:lnTo>
                <a:lnTo>
                  <a:pt x="1213" y="564"/>
                </a:lnTo>
                <a:lnTo>
                  <a:pt x="1218" y="555"/>
                </a:lnTo>
                <a:lnTo>
                  <a:pt x="1221" y="547"/>
                </a:lnTo>
                <a:lnTo>
                  <a:pt x="1225" y="538"/>
                </a:lnTo>
                <a:lnTo>
                  <a:pt x="1229" y="531"/>
                </a:lnTo>
                <a:lnTo>
                  <a:pt x="1235" y="522"/>
                </a:lnTo>
                <a:lnTo>
                  <a:pt x="1241" y="513"/>
                </a:lnTo>
                <a:lnTo>
                  <a:pt x="1247" y="503"/>
                </a:lnTo>
                <a:lnTo>
                  <a:pt x="1253" y="494"/>
                </a:lnTo>
                <a:lnTo>
                  <a:pt x="1260" y="483"/>
                </a:lnTo>
                <a:lnTo>
                  <a:pt x="1267" y="473"/>
                </a:lnTo>
                <a:lnTo>
                  <a:pt x="1274" y="460"/>
                </a:lnTo>
                <a:lnTo>
                  <a:pt x="1283" y="448"/>
                </a:lnTo>
                <a:lnTo>
                  <a:pt x="1280" y="425"/>
                </a:lnTo>
                <a:lnTo>
                  <a:pt x="1276" y="403"/>
                </a:lnTo>
                <a:lnTo>
                  <a:pt x="1273" y="381"/>
                </a:lnTo>
                <a:lnTo>
                  <a:pt x="1270" y="359"/>
                </a:lnTo>
                <a:lnTo>
                  <a:pt x="1267" y="339"/>
                </a:lnTo>
                <a:lnTo>
                  <a:pt x="1264" y="318"/>
                </a:lnTo>
                <a:lnTo>
                  <a:pt x="1260" y="298"/>
                </a:lnTo>
                <a:lnTo>
                  <a:pt x="1257" y="279"/>
                </a:lnTo>
                <a:lnTo>
                  <a:pt x="1254" y="260"/>
                </a:lnTo>
                <a:lnTo>
                  <a:pt x="1251" y="241"/>
                </a:lnTo>
                <a:lnTo>
                  <a:pt x="1248" y="224"/>
                </a:lnTo>
                <a:lnTo>
                  <a:pt x="1245" y="206"/>
                </a:lnTo>
                <a:lnTo>
                  <a:pt x="1243" y="190"/>
                </a:lnTo>
                <a:lnTo>
                  <a:pt x="1240" y="176"/>
                </a:lnTo>
                <a:lnTo>
                  <a:pt x="1237" y="160"/>
                </a:lnTo>
                <a:lnTo>
                  <a:pt x="1235" y="147"/>
                </a:lnTo>
                <a:lnTo>
                  <a:pt x="1235" y="145"/>
                </a:lnTo>
                <a:lnTo>
                  <a:pt x="1235" y="143"/>
                </a:lnTo>
                <a:lnTo>
                  <a:pt x="1235" y="141"/>
                </a:lnTo>
                <a:lnTo>
                  <a:pt x="1235" y="138"/>
                </a:lnTo>
                <a:lnTo>
                  <a:pt x="1235" y="134"/>
                </a:lnTo>
                <a:lnTo>
                  <a:pt x="1235" y="131"/>
                </a:lnTo>
                <a:lnTo>
                  <a:pt x="1235" y="127"/>
                </a:lnTo>
                <a:lnTo>
                  <a:pt x="1237" y="122"/>
                </a:lnTo>
                <a:lnTo>
                  <a:pt x="1237" y="118"/>
                </a:lnTo>
                <a:lnTo>
                  <a:pt x="1237" y="115"/>
                </a:lnTo>
                <a:lnTo>
                  <a:pt x="1238" y="111"/>
                </a:lnTo>
                <a:lnTo>
                  <a:pt x="1238" y="106"/>
                </a:lnTo>
                <a:lnTo>
                  <a:pt x="1240" y="102"/>
                </a:lnTo>
                <a:lnTo>
                  <a:pt x="1241" y="99"/>
                </a:lnTo>
                <a:lnTo>
                  <a:pt x="1243" y="96"/>
                </a:lnTo>
                <a:lnTo>
                  <a:pt x="1244" y="97"/>
                </a:lnTo>
                <a:lnTo>
                  <a:pt x="1245" y="99"/>
                </a:lnTo>
                <a:lnTo>
                  <a:pt x="1247" y="99"/>
                </a:lnTo>
                <a:lnTo>
                  <a:pt x="1248" y="100"/>
                </a:lnTo>
                <a:lnTo>
                  <a:pt x="1250" y="100"/>
                </a:lnTo>
                <a:lnTo>
                  <a:pt x="1250" y="102"/>
                </a:lnTo>
                <a:lnTo>
                  <a:pt x="1251" y="102"/>
                </a:lnTo>
                <a:lnTo>
                  <a:pt x="1251" y="103"/>
                </a:lnTo>
                <a:lnTo>
                  <a:pt x="1253" y="103"/>
                </a:lnTo>
                <a:lnTo>
                  <a:pt x="1253" y="105"/>
                </a:lnTo>
                <a:lnTo>
                  <a:pt x="1253" y="106"/>
                </a:lnTo>
                <a:lnTo>
                  <a:pt x="1254" y="106"/>
                </a:lnTo>
                <a:lnTo>
                  <a:pt x="1254" y="108"/>
                </a:lnTo>
                <a:lnTo>
                  <a:pt x="1257" y="121"/>
                </a:lnTo>
                <a:lnTo>
                  <a:pt x="1261" y="135"/>
                </a:lnTo>
                <a:lnTo>
                  <a:pt x="1266" y="154"/>
                </a:lnTo>
                <a:lnTo>
                  <a:pt x="1270" y="174"/>
                </a:lnTo>
                <a:lnTo>
                  <a:pt x="1274" y="198"/>
                </a:lnTo>
                <a:lnTo>
                  <a:pt x="1279" y="222"/>
                </a:lnTo>
                <a:lnTo>
                  <a:pt x="1285" y="250"/>
                </a:lnTo>
                <a:lnTo>
                  <a:pt x="1289" y="279"/>
                </a:lnTo>
                <a:lnTo>
                  <a:pt x="1295" y="310"/>
                </a:lnTo>
                <a:lnTo>
                  <a:pt x="1301" y="342"/>
                </a:lnTo>
                <a:lnTo>
                  <a:pt x="1305" y="374"/>
                </a:lnTo>
                <a:lnTo>
                  <a:pt x="1311" y="407"/>
                </a:lnTo>
                <a:lnTo>
                  <a:pt x="1317" y="442"/>
                </a:lnTo>
                <a:lnTo>
                  <a:pt x="1322" y="476"/>
                </a:lnTo>
                <a:lnTo>
                  <a:pt x="1328" y="510"/>
                </a:lnTo>
                <a:lnTo>
                  <a:pt x="1334" y="545"/>
                </a:lnTo>
                <a:lnTo>
                  <a:pt x="1334" y="534"/>
                </a:lnTo>
                <a:lnTo>
                  <a:pt x="1336" y="522"/>
                </a:lnTo>
                <a:lnTo>
                  <a:pt x="1338" y="512"/>
                </a:lnTo>
                <a:lnTo>
                  <a:pt x="1341" y="502"/>
                </a:lnTo>
                <a:lnTo>
                  <a:pt x="1344" y="491"/>
                </a:lnTo>
                <a:lnTo>
                  <a:pt x="1347" y="483"/>
                </a:lnTo>
                <a:lnTo>
                  <a:pt x="1352" y="474"/>
                </a:lnTo>
                <a:lnTo>
                  <a:pt x="1356" y="465"/>
                </a:lnTo>
                <a:lnTo>
                  <a:pt x="1362" y="455"/>
                </a:lnTo>
                <a:lnTo>
                  <a:pt x="1366" y="446"/>
                </a:lnTo>
                <a:lnTo>
                  <a:pt x="1373" y="436"/>
                </a:lnTo>
                <a:lnTo>
                  <a:pt x="1379" y="426"/>
                </a:lnTo>
                <a:lnTo>
                  <a:pt x="1386" y="414"/>
                </a:lnTo>
                <a:lnTo>
                  <a:pt x="1395" y="403"/>
                </a:lnTo>
                <a:lnTo>
                  <a:pt x="1404" y="390"/>
                </a:lnTo>
                <a:lnTo>
                  <a:pt x="1413" y="375"/>
                </a:lnTo>
                <a:lnTo>
                  <a:pt x="1410" y="352"/>
                </a:lnTo>
                <a:lnTo>
                  <a:pt x="1405" y="329"/>
                </a:lnTo>
                <a:lnTo>
                  <a:pt x="1402" y="305"/>
                </a:lnTo>
                <a:lnTo>
                  <a:pt x="1398" y="284"/>
                </a:lnTo>
                <a:lnTo>
                  <a:pt x="1394" y="262"/>
                </a:lnTo>
                <a:lnTo>
                  <a:pt x="1391" y="240"/>
                </a:lnTo>
                <a:lnTo>
                  <a:pt x="1386" y="220"/>
                </a:lnTo>
                <a:lnTo>
                  <a:pt x="1383" y="198"/>
                </a:lnTo>
                <a:lnTo>
                  <a:pt x="1379" y="177"/>
                </a:lnTo>
                <a:lnTo>
                  <a:pt x="1376" y="159"/>
                </a:lnTo>
                <a:lnTo>
                  <a:pt x="1373" y="138"/>
                </a:lnTo>
                <a:lnTo>
                  <a:pt x="1369" y="121"/>
                </a:lnTo>
                <a:lnTo>
                  <a:pt x="1366" y="102"/>
                </a:lnTo>
                <a:lnTo>
                  <a:pt x="1363" y="84"/>
                </a:lnTo>
                <a:lnTo>
                  <a:pt x="1360" y="67"/>
                </a:lnTo>
                <a:lnTo>
                  <a:pt x="1357" y="51"/>
                </a:lnTo>
                <a:lnTo>
                  <a:pt x="1357" y="49"/>
                </a:lnTo>
                <a:lnTo>
                  <a:pt x="1357" y="47"/>
                </a:lnTo>
                <a:lnTo>
                  <a:pt x="1357" y="45"/>
                </a:lnTo>
                <a:lnTo>
                  <a:pt x="1357" y="42"/>
                </a:lnTo>
                <a:lnTo>
                  <a:pt x="1357" y="38"/>
                </a:lnTo>
                <a:lnTo>
                  <a:pt x="1359" y="35"/>
                </a:lnTo>
                <a:lnTo>
                  <a:pt x="1359" y="31"/>
                </a:lnTo>
                <a:lnTo>
                  <a:pt x="1359" y="26"/>
                </a:lnTo>
                <a:lnTo>
                  <a:pt x="1359" y="22"/>
                </a:lnTo>
                <a:lnTo>
                  <a:pt x="1360" y="17"/>
                </a:lnTo>
                <a:lnTo>
                  <a:pt x="1360" y="15"/>
                </a:lnTo>
                <a:lnTo>
                  <a:pt x="1362" y="10"/>
                </a:lnTo>
                <a:lnTo>
                  <a:pt x="1362" y="6"/>
                </a:lnTo>
                <a:lnTo>
                  <a:pt x="1363" y="3"/>
                </a:lnTo>
                <a:lnTo>
                  <a:pt x="1365" y="0"/>
                </a:lnTo>
                <a:lnTo>
                  <a:pt x="1366" y="1"/>
                </a:lnTo>
                <a:lnTo>
                  <a:pt x="1368" y="1"/>
                </a:lnTo>
                <a:lnTo>
                  <a:pt x="1369" y="1"/>
                </a:lnTo>
                <a:lnTo>
                  <a:pt x="1369" y="3"/>
                </a:lnTo>
                <a:lnTo>
                  <a:pt x="1370" y="3"/>
                </a:lnTo>
                <a:lnTo>
                  <a:pt x="1370" y="4"/>
                </a:lnTo>
                <a:lnTo>
                  <a:pt x="1372" y="4"/>
                </a:lnTo>
                <a:lnTo>
                  <a:pt x="1373" y="6"/>
                </a:lnTo>
                <a:lnTo>
                  <a:pt x="1375" y="7"/>
                </a:lnTo>
                <a:lnTo>
                  <a:pt x="1375" y="9"/>
                </a:lnTo>
                <a:lnTo>
                  <a:pt x="1376" y="10"/>
                </a:lnTo>
                <a:lnTo>
                  <a:pt x="1378" y="12"/>
                </a:lnTo>
                <a:lnTo>
                  <a:pt x="1382" y="29"/>
                </a:lnTo>
                <a:lnTo>
                  <a:pt x="1386" y="52"/>
                </a:lnTo>
                <a:lnTo>
                  <a:pt x="1392" y="79"/>
                </a:lnTo>
                <a:lnTo>
                  <a:pt x="1399" y="111"/>
                </a:lnTo>
                <a:lnTo>
                  <a:pt x="1405" y="145"/>
                </a:lnTo>
                <a:lnTo>
                  <a:pt x="1413" y="183"/>
                </a:lnTo>
                <a:lnTo>
                  <a:pt x="1420" y="224"/>
                </a:lnTo>
                <a:lnTo>
                  <a:pt x="1427" y="266"/>
                </a:lnTo>
                <a:lnTo>
                  <a:pt x="1434" y="311"/>
                </a:lnTo>
                <a:lnTo>
                  <a:pt x="1442" y="356"/>
                </a:lnTo>
                <a:lnTo>
                  <a:pt x="1449" y="403"/>
                </a:lnTo>
                <a:lnTo>
                  <a:pt x="1455" y="448"/>
                </a:lnTo>
                <a:lnTo>
                  <a:pt x="1462" y="493"/>
                </a:lnTo>
                <a:lnTo>
                  <a:pt x="1468" y="537"/>
                </a:lnTo>
                <a:lnTo>
                  <a:pt x="1475" y="580"/>
                </a:lnTo>
                <a:lnTo>
                  <a:pt x="1481" y="621"/>
                </a:lnTo>
                <a:lnTo>
                  <a:pt x="1506" y="637"/>
                </a:lnTo>
                <a:lnTo>
                  <a:pt x="1532" y="654"/>
                </a:lnTo>
                <a:lnTo>
                  <a:pt x="1559" y="673"/>
                </a:lnTo>
                <a:lnTo>
                  <a:pt x="1588" y="694"/>
                </a:lnTo>
                <a:lnTo>
                  <a:pt x="1617" y="714"/>
                </a:lnTo>
                <a:lnTo>
                  <a:pt x="1648" y="734"/>
                </a:lnTo>
                <a:lnTo>
                  <a:pt x="1677" y="756"/>
                </a:lnTo>
                <a:lnTo>
                  <a:pt x="1705" y="779"/>
                </a:lnTo>
                <a:lnTo>
                  <a:pt x="1732" y="803"/>
                </a:lnTo>
                <a:lnTo>
                  <a:pt x="1758" y="827"/>
                </a:lnTo>
                <a:lnTo>
                  <a:pt x="1785" y="852"/>
                </a:lnTo>
                <a:lnTo>
                  <a:pt x="1806" y="878"/>
                </a:lnTo>
                <a:lnTo>
                  <a:pt x="1827" y="904"/>
                </a:lnTo>
                <a:lnTo>
                  <a:pt x="1846" y="931"/>
                </a:lnTo>
                <a:lnTo>
                  <a:pt x="1860" y="958"/>
                </a:lnTo>
                <a:lnTo>
                  <a:pt x="1872" y="986"/>
                </a:lnTo>
                <a:lnTo>
                  <a:pt x="1878" y="1002"/>
                </a:lnTo>
                <a:lnTo>
                  <a:pt x="1880" y="1019"/>
                </a:lnTo>
                <a:lnTo>
                  <a:pt x="1883" y="1037"/>
                </a:lnTo>
                <a:lnTo>
                  <a:pt x="1885" y="1054"/>
                </a:lnTo>
                <a:lnTo>
                  <a:pt x="1886" y="1072"/>
                </a:lnTo>
                <a:lnTo>
                  <a:pt x="1885" y="1089"/>
                </a:lnTo>
                <a:lnTo>
                  <a:pt x="1883" y="1107"/>
                </a:lnTo>
                <a:lnTo>
                  <a:pt x="1880" y="1124"/>
                </a:lnTo>
                <a:lnTo>
                  <a:pt x="1878" y="1141"/>
                </a:lnTo>
                <a:lnTo>
                  <a:pt x="1873" y="1157"/>
                </a:lnTo>
                <a:lnTo>
                  <a:pt x="1869" y="1175"/>
                </a:lnTo>
                <a:lnTo>
                  <a:pt x="1862" y="1191"/>
                </a:lnTo>
                <a:lnTo>
                  <a:pt x="1856" y="1207"/>
                </a:lnTo>
                <a:lnTo>
                  <a:pt x="1849" y="1223"/>
                </a:lnTo>
                <a:lnTo>
                  <a:pt x="1840" y="1237"/>
                </a:lnTo>
                <a:lnTo>
                  <a:pt x="1831" y="1252"/>
                </a:lnTo>
                <a:lnTo>
                  <a:pt x="1840" y="1261"/>
                </a:lnTo>
                <a:lnTo>
                  <a:pt x="1847" y="1268"/>
                </a:lnTo>
                <a:lnTo>
                  <a:pt x="1856" y="1277"/>
                </a:lnTo>
                <a:lnTo>
                  <a:pt x="1863" y="1284"/>
                </a:lnTo>
                <a:lnTo>
                  <a:pt x="1872" y="1293"/>
                </a:lnTo>
                <a:lnTo>
                  <a:pt x="1880" y="1300"/>
                </a:lnTo>
                <a:lnTo>
                  <a:pt x="1888" y="1307"/>
                </a:lnTo>
                <a:lnTo>
                  <a:pt x="1896" y="1316"/>
                </a:lnTo>
                <a:lnTo>
                  <a:pt x="1904" y="1323"/>
                </a:lnTo>
                <a:lnTo>
                  <a:pt x="1912" y="1331"/>
                </a:lnTo>
                <a:lnTo>
                  <a:pt x="1921" y="1338"/>
                </a:lnTo>
                <a:lnTo>
                  <a:pt x="1928" y="1345"/>
                </a:lnTo>
                <a:lnTo>
                  <a:pt x="1937" y="1352"/>
                </a:lnTo>
                <a:lnTo>
                  <a:pt x="1944" y="1360"/>
                </a:lnTo>
                <a:lnTo>
                  <a:pt x="1953" y="1365"/>
                </a:lnTo>
                <a:lnTo>
                  <a:pt x="1960" y="1373"/>
                </a:lnTo>
                <a:lnTo>
                  <a:pt x="1969" y="1380"/>
                </a:lnTo>
                <a:lnTo>
                  <a:pt x="1976" y="1386"/>
                </a:lnTo>
                <a:lnTo>
                  <a:pt x="1985" y="1392"/>
                </a:lnTo>
                <a:lnTo>
                  <a:pt x="1992" y="1397"/>
                </a:lnTo>
                <a:lnTo>
                  <a:pt x="2000" y="1402"/>
                </a:lnTo>
                <a:lnTo>
                  <a:pt x="2005" y="1408"/>
                </a:lnTo>
                <a:lnTo>
                  <a:pt x="2013" y="1412"/>
                </a:lnTo>
                <a:lnTo>
                  <a:pt x="2021" y="1415"/>
                </a:lnTo>
                <a:lnTo>
                  <a:pt x="2029" y="1419"/>
                </a:lnTo>
                <a:lnTo>
                  <a:pt x="2036" y="1422"/>
                </a:lnTo>
                <a:lnTo>
                  <a:pt x="2045" y="1425"/>
                </a:lnTo>
                <a:lnTo>
                  <a:pt x="2055" y="1428"/>
                </a:lnTo>
                <a:lnTo>
                  <a:pt x="2065" y="1429"/>
                </a:lnTo>
                <a:lnTo>
                  <a:pt x="2075" y="1431"/>
                </a:lnTo>
                <a:lnTo>
                  <a:pt x="2087" y="1432"/>
                </a:lnTo>
                <a:lnTo>
                  <a:pt x="2100" y="1432"/>
                </a:lnTo>
                <a:lnTo>
                  <a:pt x="2146" y="1435"/>
                </a:lnTo>
                <a:lnTo>
                  <a:pt x="2191" y="1437"/>
                </a:lnTo>
                <a:lnTo>
                  <a:pt x="2234" y="1438"/>
                </a:lnTo>
                <a:lnTo>
                  <a:pt x="2276" y="1440"/>
                </a:lnTo>
                <a:lnTo>
                  <a:pt x="2315" y="1440"/>
                </a:lnTo>
                <a:lnTo>
                  <a:pt x="2354" y="1442"/>
                </a:lnTo>
                <a:lnTo>
                  <a:pt x="2392" y="1444"/>
                </a:lnTo>
                <a:lnTo>
                  <a:pt x="2428" y="1445"/>
                </a:lnTo>
                <a:lnTo>
                  <a:pt x="2465" y="1448"/>
                </a:lnTo>
                <a:lnTo>
                  <a:pt x="2501" y="1451"/>
                </a:lnTo>
                <a:lnTo>
                  <a:pt x="2537" y="1456"/>
                </a:lnTo>
                <a:lnTo>
                  <a:pt x="2574" y="1460"/>
                </a:lnTo>
                <a:lnTo>
                  <a:pt x="2611" y="1464"/>
                </a:lnTo>
                <a:lnTo>
                  <a:pt x="2649" y="1470"/>
                </a:lnTo>
                <a:lnTo>
                  <a:pt x="2687" y="1477"/>
                </a:lnTo>
                <a:lnTo>
                  <a:pt x="2728" y="1486"/>
                </a:lnTo>
                <a:lnTo>
                  <a:pt x="2734" y="1488"/>
                </a:lnTo>
                <a:lnTo>
                  <a:pt x="2739" y="1488"/>
                </a:lnTo>
                <a:lnTo>
                  <a:pt x="2747" y="1489"/>
                </a:lnTo>
                <a:lnTo>
                  <a:pt x="2752" y="1489"/>
                </a:lnTo>
                <a:lnTo>
                  <a:pt x="2760" y="1490"/>
                </a:lnTo>
                <a:lnTo>
                  <a:pt x="2767" y="1490"/>
                </a:lnTo>
                <a:lnTo>
                  <a:pt x="2774" y="1492"/>
                </a:lnTo>
                <a:lnTo>
                  <a:pt x="2782" y="1492"/>
                </a:lnTo>
                <a:lnTo>
                  <a:pt x="2787" y="1492"/>
                </a:lnTo>
                <a:lnTo>
                  <a:pt x="2795" y="1492"/>
                </a:lnTo>
                <a:lnTo>
                  <a:pt x="2802" y="1492"/>
                </a:lnTo>
                <a:lnTo>
                  <a:pt x="2809" y="1493"/>
                </a:lnTo>
                <a:lnTo>
                  <a:pt x="2816" y="1493"/>
                </a:lnTo>
                <a:lnTo>
                  <a:pt x="2822" y="1493"/>
                </a:lnTo>
                <a:lnTo>
                  <a:pt x="2829" y="1495"/>
                </a:lnTo>
                <a:lnTo>
                  <a:pt x="2835" y="1496"/>
                </a:lnTo>
                <a:lnTo>
                  <a:pt x="2838" y="1496"/>
                </a:lnTo>
                <a:lnTo>
                  <a:pt x="2841" y="1498"/>
                </a:lnTo>
                <a:lnTo>
                  <a:pt x="2843" y="1499"/>
                </a:lnTo>
                <a:lnTo>
                  <a:pt x="2843" y="1501"/>
                </a:lnTo>
                <a:lnTo>
                  <a:pt x="2844" y="1502"/>
                </a:lnTo>
                <a:lnTo>
                  <a:pt x="2844" y="1504"/>
                </a:lnTo>
                <a:lnTo>
                  <a:pt x="2844" y="1505"/>
                </a:lnTo>
                <a:lnTo>
                  <a:pt x="2844" y="1506"/>
                </a:lnTo>
                <a:lnTo>
                  <a:pt x="2843" y="1508"/>
                </a:lnTo>
                <a:lnTo>
                  <a:pt x="2841" y="1509"/>
                </a:lnTo>
                <a:lnTo>
                  <a:pt x="2840" y="1511"/>
                </a:lnTo>
                <a:lnTo>
                  <a:pt x="2837" y="1512"/>
                </a:lnTo>
                <a:lnTo>
                  <a:pt x="2834" y="1514"/>
                </a:lnTo>
                <a:lnTo>
                  <a:pt x="2831" y="1515"/>
                </a:lnTo>
                <a:lnTo>
                  <a:pt x="2828" y="1517"/>
                </a:lnTo>
                <a:lnTo>
                  <a:pt x="2824" y="1517"/>
                </a:lnTo>
                <a:lnTo>
                  <a:pt x="2813" y="1517"/>
                </a:lnTo>
                <a:lnTo>
                  <a:pt x="2803" y="1517"/>
                </a:lnTo>
                <a:lnTo>
                  <a:pt x="2793" y="1515"/>
                </a:lnTo>
                <a:lnTo>
                  <a:pt x="2783" y="1515"/>
                </a:lnTo>
                <a:lnTo>
                  <a:pt x="2773" y="1515"/>
                </a:lnTo>
                <a:lnTo>
                  <a:pt x="2763" y="1514"/>
                </a:lnTo>
                <a:lnTo>
                  <a:pt x="2752" y="1514"/>
                </a:lnTo>
                <a:lnTo>
                  <a:pt x="2742" y="1512"/>
                </a:lnTo>
                <a:lnTo>
                  <a:pt x="2734" y="1512"/>
                </a:lnTo>
                <a:lnTo>
                  <a:pt x="2725" y="1511"/>
                </a:lnTo>
                <a:lnTo>
                  <a:pt x="2716" y="1511"/>
                </a:lnTo>
                <a:lnTo>
                  <a:pt x="2707" y="1509"/>
                </a:lnTo>
                <a:lnTo>
                  <a:pt x="2700" y="1508"/>
                </a:lnTo>
                <a:lnTo>
                  <a:pt x="2693" y="1508"/>
                </a:lnTo>
                <a:lnTo>
                  <a:pt x="2687" y="1506"/>
                </a:lnTo>
                <a:lnTo>
                  <a:pt x="2683" y="1505"/>
                </a:lnTo>
                <a:lnTo>
                  <a:pt x="2671" y="1502"/>
                </a:lnTo>
                <a:lnTo>
                  <a:pt x="2658" y="1499"/>
                </a:lnTo>
                <a:lnTo>
                  <a:pt x="2646" y="1496"/>
                </a:lnTo>
                <a:lnTo>
                  <a:pt x="2632" y="1495"/>
                </a:lnTo>
                <a:lnTo>
                  <a:pt x="2619" y="1492"/>
                </a:lnTo>
                <a:lnTo>
                  <a:pt x="2603" y="1490"/>
                </a:lnTo>
                <a:lnTo>
                  <a:pt x="2588" y="1489"/>
                </a:lnTo>
                <a:lnTo>
                  <a:pt x="2572" y="1488"/>
                </a:lnTo>
                <a:lnTo>
                  <a:pt x="2556" y="1486"/>
                </a:lnTo>
                <a:lnTo>
                  <a:pt x="2539" y="1485"/>
                </a:lnTo>
                <a:lnTo>
                  <a:pt x="2521" y="1483"/>
                </a:lnTo>
                <a:lnTo>
                  <a:pt x="2504" y="1482"/>
                </a:lnTo>
                <a:lnTo>
                  <a:pt x="2487" y="1480"/>
                </a:lnTo>
                <a:lnTo>
                  <a:pt x="2469" y="1479"/>
                </a:lnTo>
                <a:lnTo>
                  <a:pt x="2450" y="1477"/>
                </a:lnTo>
                <a:lnTo>
                  <a:pt x="2433" y="1476"/>
                </a:lnTo>
                <a:lnTo>
                  <a:pt x="2401" y="1473"/>
                </a:lnTo>
                <a:lnTo>
                  <a:pt x="2369" y="1472"/>
                </a:lnTo>
                <a:lnTo>
                  <a:pt x="2335" y="1470"/>
                </a:lnTo>
                <a:lnTo>
                  <a:pt x="2302" y="1469"/>
                </a:lnTo>
                <a:lnTo>
                  <a:pt x="2269" y="1469"/>
                </a:lnTo>
                <a:lnTo>
                  <a:pt x="2237" y="1467"/>
                </a:lnTo>
                <a:lnTo>
                  <a:pt x="2205" y="1467"/>
                </a:lnTo>
                <a:lnTo>
                  <a:pt x="2173" y="1466"/>
                </a:lnTo>
                <a:lnTo>
                  <a:pt x="2144" y="1466"/>
                </a:lnTo>
                <a:lnTo>
                  <a:pt x="2116" y="1466"/>
                </a:lnTo>
                <a:lnTo>
                  <a:pt x="2091" y="1466"/>
                </a:lnTo>
                <a:lnTo>
                  <a:pt x="2068" y="1466"/>
                </a:lnTo>
                <a:lnTo>
                  <a:pt x="2049" y="1464"/>
                </a:lnTo>
                <a:lnTo>
                  <a:pt x="2032" y="1464"/>
                </a:lnTo>
                <a:lnTo>
                  <a:pt x="2020" y="1463"/>
                </a:lnTo>
                <a:lnTo>
                  <a:pt x="2011" y="1461"/>
                </a:lnTo>
                <a:lnTo>
                  <a:pt x="1997" y="1458"/>
                </a:lnTo>
                <a:lnTo>
                  <a:pt x="1984" y="1454"/>
                </a:lnTo>
                <a:lnTo>
                  <a:pt x="1972" y="1450"/>
                </a:lnTo>
                <a:lnTo>
                  <a:pt x="1960" y="1444"/>
                </a:lnTo>
                <a:lnTo>
                  <a:pt x="1950" y="1440"/>
                </a:lnTo>
                <a:lnTo>
                  <a:pt x="1942" y="1434"/>
                </a:lnTo>
                <a:lnTo>
                  <a:pt x="1933" y="1428"/>
                </a:lnTo>
                <a:lnTo>
                  <a:pt x="1924" y="1422"/>
                </a:lnTo>
                <a:lnTo>
                  <a:pt x="1917" y="1416"/>
                </a:lnTo>
                <a:lnTo>
                  <a:pt x="1910" y="1411"/>
                </a:lnTo>
                <a:lnTo>
                  <a:pt x="1902" y="1403"/>
                </a:lnTo>
                <a:lnTo>
                  <a:pt x="1895" y="1397"/>
                </a:lnTo>
                <a:lnTo>
                  <a:pt x="1888" y="1390"/>
                </a:lnTo>
                <a:lnTo>
                  <a:pt x="1880" y="1384"/>
                </a:lnTo>
                <a:lnTo>
                  <a:pt x="1872" y="1377"/>
                </a:lnTo>
                <a:lnTo>
                  <a:pt x="1865" y="1370"/>
                </a:lnTo>
                <a:lnTo>
                  <a:pt x="1860" y="1367"/>
                </a:lnTo>
                <a:lnTo>
                  <a:pt x="1856" y="1364"/>
                </a:lnTo>
                <a:lnTo>
                  <a:pt x="1853" y="1360"/>
                </a:lnTo>
                <a:lnTo>
                  <a:pt x="1849" y="1357"/>
                </a:lnTo>
                <a:lnTo>
                  <a:pt x="1844" y="1352"/>
                </a:lnTo>
                <a:lnTo>
                  <a:pt x="1840" y="1348"/>
                </a:lnTo>
                <a:lnTo>
                  <a:pt x="1835" y="1345"/>
                </a:lnTo>
                <a:lnTo>
                  <a:pt x="1831" y="1341"/>
                </a:lnTo>
                <a:lnTo>
                  <a:pt x="1825" y="1336"/>
                </a:lnTo>
                <a:lnTo>
                  <a:pt x="1821" y="1332"/>
                </a:lnTo>
                <a:lnTo>
                  <a:pt x="1817" y="1328"/>
                </a:lnTo>
                <a:lnTo>
                  <a:pt x="1812" y="1322"/>
                </a:lnTo>
                <a:lnTo>
                  <a:pt x="1808" y="1317"/>
                </a:lnTo>
                <a:lnTo>
                  <a:pt x="1802" y="1313"/>
                </a:lnTo>
                <a:lnTo>
                  <a:pt x="1798" y="1309"/>
                </a:lnTo>
                <a:lnTo>
                  <a:pt x="1793" y="1303"/>
                </a:lnTo>
                <a:lnTo>
                  <a:pt x="1792" y="1304"/>
                </a:lnTo>
                <a:lnTo>
                  <a:pt x="1790" y="1304"/>
                </a:lnTo>
                <a:lnTo>
                  <a:pt x="1789" y="1306"/>
                </a:lnTo>
                <a:lnTo>
                  <a:pt x="1787" y="1307"/>
                </a:lnTo>
                <a:lnTo>
                  <a:pt x="1786" y="1309"/>
                </a:lnTo>
                <a:lnTo>
                  <a:pt x="1783" y="1310"/>
                </a:lnTo>
                <a:lnTo>
                  <a:pt x="1782" y="1312"/>
                </a:lnTo>
                <a:lnTo>
                  <a:pt x="1780" y="1313"/>
                </a:lnTo>
                <a:lnTo>
                  <a:pt x="1779" y="1315"/>
                </a:lnTo>
                <a:lnTo>
                  <a:pt x="1777" y="1316"/>
                </a:lnTo>
                <a:lnTo>
                  <a:pt x="1776" y="1317"/>
                </a:lnTo>
                <a:lnTo>
                  <a:pt x="1774" y="1319"/>
                </a:lnTo>
                <a:lnTo>
                  <a:pt x="1773" y="1320"/>
                </a:lnTo>
                <a:lnTo>
                  <a:pt x="1772" y="1322"/>
                </a:lnTo>
                <a:lnTo>
                  <a:pt x="1770" y="1323"/>
                </a:lnTo>
                <a:lnTo>
                  <a:pt x="1769" y="1325"/>
                </a:lnTo>
                <a:lnTo>
                  <a:pt x="1773" y="1329"/>
                </a:lnTo>
                <a:lnTo>
                  <a:pt x="1777" y="1333"/>
                </a:lnTo>
                <a:lnTo>
                  <a:pt x="1782" y="1338"/>
                </a:lnTo>
                <a:lnTo>
                  <a:pt x="1786" y="1342"/>
                </a:lnTo>
                <a:lnTo>
                  <a:pt x="1790" y="1347"/>
                </a:lnTo>
                <a:lnTo>
                  <a:pt x="1796" y="1351"/>
                </a:lnTo>
                <a:lnTo>
                  <a:pt x="1801" y="1357"/>
                </a:lnTo>
                <a:lnTo>
                  <a:pt x="1805" y="1361"/>
                </a:lnTo>
                <a:lnTo>
                  <a:pt x="1809" y="1365"/>
                </a:lnTo>
                <a:lnTo>
                  <a:pt x="1814" y="1370"/>
                </a:lnTo>
                <a:lnTo>
                  <a:pt x="1818" y="1374"/>
                </a:lnTo>
                <a:lnTo>
                  <a:pt x="1822" y="1377"/>
                </a:lnTo>
                <a:lnTo>
                  <a:pt x="1827" y="1381"/>
                </a:lnTo>
                <a:lnTo>
                  <a:pt x="1833" y="1386"/>
                </a:lnTo>
                <a:lnTo>
                  <a:pt x="1837" y="1390"/>
                </a:lnTo>
                <a:lnTo>
                  <a:pt x="1841" y="1395"/>
                </a:lnTo>
                <a:lnTo>
                  <a:pt x="1849" y="1402"/>
                </a:lnTo>
                <a:lnTo>
                  <a:pt x="1856" y="1408"/>
                </a:lnTo>
                <a:lnTo>
                  <a:pt x="1865" y="1415"/>
                </a:lnTo>
                <a:lnTo>
                  <a:pt x="1872" y="1421"/>
                </a:lnTo>
                <a:lnTo>
                  <a:pt x="1879" y="1427"/>
                </a:lnTo>
                <a:lnTo>
                  <a:pt x="1886" y="1432"/>
                </a:lnTo>
                <a:lnTo>
                  <a:pt x="1894" y="1438"/>
                </a:lnTo>
                <a:lnTo>
                  <a:pt x="1901" y="1444"/>
                </a:lnTo>
                <a:lnTo>
                  <a:pt x="1908" y="1448"/>
                </a:lnTo>
                <a:lnTo>
                  <a:pt x="1917" y="1453"/>
                </a:lnTo>
                <a:lnTo>
                  <a:pt x="1924" y="1458"/>
                </a:lnTo>
                <a:lnTo>
                  <a:pt x="1933" y="1463"/>
                </a:lnTo>
                <a:lnTo>
                  <a:pt x="1942" y="1467"/>
                </a:lnTo>
                <a:lnTo>
                  <a:pt x="1950" y="1472"/>
                </a:lnTo>
                <a:lnTo>
                  <a:pt x="1960" y="1476"/>
                </a:lnTo>
                <a:lnTo>
                  <a:pt x="1971" y="1482"/>
                </a:lnTo>
                <a:lnTo>
                  <a:pt x="1979" y="1483"/>
                </a:lnTo>
                <a:lnTo>
                  <a:pt x="1989" y="1485"/>
                </a:lnTo>
                <a:lnTo>
                  <a:pt x="2003" y="1486"/>
                </a:lnTo>
                <a:lnTo>
                  <a:pt x="2019" y="1488"/>
                </a:lnTo>
                <a:lnTo>
                  <a:pt x="2036" y="1488"/>
                </a:lnTo>
                <a:lnTo>
                  <a:pt x="2055" y="1488"/>
                </a:lnTo>
                <a:lnTo>
                  <a:pt x="2075" y="1488"/>
                </a:lnTo>
                <a:lnTo>
                  <a:pt x="2097" y="1488"/>
                </a:lnTo>
                <a:lnTo>
                  <a:pt x="2119" y="1486"/>
                </a:lnTo>
                <a:lnTo>
                  <a:pt x="2144" y="1486"/>
                </a:lnTo>
                <a:lnTo>
                  <a:pt x="2167" y="1486"/>
                </a:lnTo>
                <a:lnTo>
                  <a:pt x="2191" y="1485"/>
                </a:lnTo>
                <a:lnTo>
                  <a:pt x="2216" y="1485"/>
                </a:lnTo>
                <a:lnTo>
                  <a:pt x="2241" y="1485"/>
                </a:lnTo>
                <a:lnTo>
                  <a:pt x="2264" y="1485"/>
                </a:lnTo>
                <a:lnTo>
                  <a:pt x="2287" y="1486"/>
                </a:lnTo>
                <a:lnTo>
                  <a:pt x="2308" y="1486"/>
                </a:lnTo>
                <a:lnTo>
                  <a:pt x="2327" y="1488"/>
                </a:lnTo>
                <a:lnTo>
                  <a:pt x="2346" y="1489"/>
                </a:lnTo>
                <a:lnTo>
                  <a:pt x="2363" y="1489"/>
                </a:lnTo>
                <a:lnTo>
                  <a:pt x="2380" y="1490"/>
                </a:lnTo>
                <a:lnTo>
                  <a:pt x="2396" y="1490"/>
                </a:lnTo>
                <a:lnTo>
                  <a:pt x="2412" y="1492"/>
                </a:lnTo>
                <a:lnTo>
                  <a:pt x="2428" y="1493"/>
                </a:lnTo>
                <a:lnTo>
                  <a:pt x="2444" y="1493"/>
                </a:lnTo>
                <a:lnTo>
                  <a:pt x="2460" y="1495"/>
                </a:lnTo>
                <a:lnTo>
                  <a:pt x="2478" y="1496"/>
                </a:lnTo>
                <a:lnTo>
                  <a:pt x="2494" y="1498"/>
                </a:lnTo>
                <a:lnTo>
                  <a:pt x="2511" y="1499"/>
                </a:lnTo>
                <a:lnTo>
                  <a:pt x="2530" y="1501"/>
                </a:lnTo>
                <a:lnTo>
                  <a:pt x="2549" y="1504"/>
                </a:lnTo>
                <a:lnTo>
                  <a:pt x="2569" y="1505"/>
                </a:lnTo>
                <a:lnTo>
                  <a:pt x="2574" y="1505"/>
                </a:lnTo>
                <a:lnTo>
                  <a:pt x="2580" y="1506"/>
                </a:lnTo>
                <a:lnTo>
                  <a:pt x="2584" y="1506"/>
                </a:lnTo>
                <a:lnTo>
                  <a:pt x="2588" y="1506"/>
                </a:lnTo>
                <a:lnTo>
                  <a:pt x="2593" y="1508"/>
                </a:lnTo>
                <a:lnTo>
                  <a:pt x="2597" y="1508"/>
                </a:lnTo>
                <a:lnTo>
                  <a:pt x="2601" y="1508"/>
                </a:lnTo>
                <a:lnTo>
                  <a:pt x="2606" y="1509"/>
                </a:lnTo>
                <a:lnTo>
                  <a:pt x="2609" y="1509"/>
                </a:lnTo>
                <a:lnTo>
                  <a:pt x="2613" y="1511"/>
                </a:lnTo>
                <a:lnTo>
                  <a:pt x="2617" y="1511"/>
                </a:lnTo>
                <a:lnTo>
                  <a:pt x="2622" y="1511"/>
                </a:lnTo>
                <a:lnTo>
                  <a:pt x="2626" y="1512"/>
                </a:lnTo>
                <a:lnTo>
                  <a:pt x="2630" y="1512"/>
                </a:lnTo>
                <a:lnTo>
                  <a:pt x="2636" y="1514"/>
                </a:lnTo>
                <a:lnTo>
                  <a:pt x="2641" y="1515"/>
                </a:lnTo>
                <a:lnTo>
                  <a:pt x="2642" y="1517"/>
                </a:lnTo>
                <a:lnTo>
                  <a:pt x="2643" y="1518"/>
                </a:lnTo>
                <a:lnTo>
                  <a:pt x="2643" y="1520"/>
                </a:lnTo>
                <a:lnTo>
                  <a:pt x="2643" y="1521"/>
                </a:lnTo>
                <a:lnTo>
                  <a:pt x="2643" y="1524"/>
                </a:lnTo>
                <a:lnTo>
                  <a:pt x="2643" y="1525"/>
                </a:lnTo>
                <a:lnTo>
                  <a:pt x="2642" y="1527"/>
                </a:lnTo>
                <a:lnTo>
                  <a:pt x="2641" y="1528"/>
                </a:lnTo>
                <a:lnTo>
                  <a:pt x="2639" y="1530"/>
                </a:lnTo>
                <a:lnTo>
                  <a:pt x="2638" y="1530"/>
                </a:lnTo>
                <a:lnTo>
                  <a:pt x="2636" y="1531"/>
                </a:lnTo>
                <a:lnTo>
                  <a:pt x="2633" y="1533"/>
                </a:lnTo>
                <a:lnTo>
                  <a:pt x="2630" y="1533"/>
                </a:lnTo>
                <a:lnTo>
                  <a:pt x="2627" y="1534"/>
                </a:lnTo>
                <a:lnTo>
                  <a:pt x="2623" y="1534"/>
                </a:lnTo>
                <a:lnTo>
                  <a:pt x="2620" y="1534"/>
                </a:lnTo>
                <a:lnTo>
                  <a:pt x="2607" y="1533"/>
                </a:lnTo>
                <a:lnTo>
                  <a:pt x="2597" y="1531"/>
                </a:lnTo>
                <a:lnTo>
                  <a:pt x="2585" y="1530"/>
                </a:lnTo>
                <a:lnTo>
                  <a:pt x="2575" y="1528"/>
                </a:lnTo>
                <a:lnTo>
                  <a:pt x="2565" y="1527"/>
                </a:lnTo>
                <a:lnTo>
                  <a:pt x="2555" y="1525"/>
                </a:lnTo>
                <a:lnTo>
                  <a:pt x="2545" y="1524"/>
                </a:lnTo>
                <a:lnTo>
                  <a:pt x="2536" y="1524"/>
                </a:lnTo>
                <a:lnTo>
                  <a:pt x="2526" y="1522"/>
                </a:lnTo>
                <a:lnTo>
                  <a:pt x="2516" y="1522"/>
                </a:lnTo>
                <a:lnTo>
                  <a:pt x="2505" y="1521"/>
                </a:lnTo>
                <a:lnTo>
                  <a:pt x="2495" y="1521"/>
                </a:lnTo>
                <a:lnTo>
                  <a:pt x="2485" y="1520"/>
                </a:lnTo>
                <a:lnTo>
                  <a:pt x="2475" y="1520"/>
                </a:lnTo>
                <a:lnTo>
                  <a:pt x="2463" y="1518"/>
                </a:lnTo>
                <a:lnTo>
                  <a:pt x="2452" y="1517"/>
                </a:lnTo>
                <a:lnTo>
                  <a:pt x="2417" y="1515"/>
                </a:lnTo>
                <a:lnTo>
                  <a:pt x="2382" y="1514"/>
                </a:lnTo>
                <a:lnTo>
                  <a:pt x="2346" y="1514"/>
                </a:lnTo>
                <a:lnTo>
                  <a:pt x="2309" y="1514"/>
                </a:lnTo>
                <a:lnTo>
                  <a:pt x="2273" y="1514"/>
                </a:lnTo>
                <a:lnTo>
                  <a:pt x="2238" y="1515"/>
                </a:lnTo>
                <a:lnTo>
                  <a:pt x="2203" y="1515"/>
                </a:lnTo>
                <a:lnTo>
                  <a:pt x="2170" y="1517"/>
                </a:lnTo>
                <a:lnTo>
                  <a:pt x="2138" y="1518"/>
                </a:lnTo>
                <a:lnTo>
                  <a:pt x="2107" y="1520"/>
                </a:lnTo>
                <a:lnTo>
                  <a:pt x="2080" y="1521"/>
                </a:lnTo>
                <a:lnTo>
                  <a:pt x="2055" y="1521"/>
                </a:lnTo>
                <a:lnTo>
                  <a:pt x="2033" y="1522"/>
                </a:lnTo>
                <a:lnTo>
                  <a:pt x="2014" y="1522"/>
                </a:lnTo>
                <a:lnTo>
                  <a:pt x="1998" y="1522"/>
                </a:lnTo>
                <a:lnTo>
                  <a:pt x="1988" y="1522"/>
                </a:lnTo>
                <a:lnTo>
                  <a:pt x="1969" y="1521"/>
                </a:lnTo>
                <a:lnTo>
                  <a:pt x="1953" y="1518"/>
                </a:lnTo>
                <a:lnTo>
                  <a:pt x="1940" y="1517"/>
                </a:lnTo>
                <a:lnTo>
                  <a:pt x="1927" y="1514"/>
                </a:lnTo>
                <a:lnTo>
                  <a:pt x="1915" y="1509"/>
                </a:lnTo>
                <a:lnTo>
                  <a:pt x="1904" y="1506"/>
                </a:lnTo>
                <a:lnTo>
                  <a:pt x="1894" y="1502"/>
                </a:lnTo>
                <a:lnTo>
                  <a:pt x="1885" y="1498"/>
                </a:lnTo>
                <a:lnTo>
                  <a:pt x="1876" y="1492"/>
                </a:lnTo>
                <a:lnTo>
                  <a:pt x="1867" y="1488"/>
                </a:lnTo>
                <a:lnTo>
                  <a:pt x="1859" y="1480"/>
                </a:lnTo>
                <a:lnTo>
                  <a:pt x="1850" y="1474"/>
                </a:lnTo>
                <a:lnTo>
                  <a:pt x="1843" y="1467"/>
                </a:lnTo>
                <a:lnTo>
                  <a:pt x="1834" y="1460"/>
                </a:lnTo>
                <a:lnTo>
                  <a:pt x="1824" y="1451"/>
                </a:lnTo>
                <a:lnTo>
                  <a:pt x="1814" y="1442"/>
                </a:lnTo>
                <a:lnTo>
                  <a:pt x="1803" y="1432"/>
                </a:lnTo>
                <a:lnTo>
                  <a:pt x="1792" y="1424"/>
                </a:lnTo>
                <a:lnTo>
                  <a:pt x="1780" y="1413"/>
                </a:lnTo>
                <a:lnTo>
                  <a:pt x="1769" y="1403"/>
                </a:lnTo>
                <a:lnTo>
                  <a:pt x="1757" y="1392"/>
                </a:lnTo>
                <a:lnTo>
                  <a:pt x="1745" y="1381"/>
                </a:lnTo>
                <a:lnTo>
                  <a:pt x="1734" y="1370"/>
                </a:lnTo>
                <a:lnTo>
                  <a:pt x="1724" y="1360"/>
                </a:lnTo>
                <a:lnTo>
                  <a:pt x="1712" y="1348"/>
                </a:lnTo>
                <a:lnTo>
                  <a:pt x="1700" y="1338"/>
                </a:lnTo>
                <a:lnTo>
                  <a:pt x="1689" y="1326"/>
                </a:lnTo>
                <a:lnTo>
                  <a:pt x="1677" y="1315"/>
                </a:lnTo>
                <a:lnTo>
                  <a:pt x="1665" y="1303"/>
                </a:lnTo>
                <a:lnTo>
                  <a:pt x="1654" y="1293"/>
                </a:lnTo>
                <a:lnTo>
                  <a:pt x="1644" y="1281"/>
                </a:lnTo>
                <a:lnTo>
                  <a:pt x="1632" y="1269"/>
                </a:lnTo>
                <a:lnTo>
                  <a:pt x="1631" y="1274"/>
                </a:lnTo>
                <a:lnTo>
                  <a:pt x="1629" y="1277"/>
                </a:lnTo>
                <a:lnTo>
                  <a:pt x="1626" y="1281"/>
                </a:lnTo>
                <a:lnTo>
                  <a:pt x="1625" y="1285"/>
                </a:lnTo>
                <a:lnTo>
                  <a:pt x="1623" y="1290"/>
                </a:lnTo>
                <a:lnTo>
                  <a:pt x="1622" y="1293"/>
                </a:lnTo>
                <a:lnTo>
                  <a:pt x="1620" y="1297"/>
                </a:lnTo>
                <a:lnTo>
                  <a:pt x="1617" y="1300"/>
                </a:lnTo>
                <a:lnTo>
                  <a:pt x="1616" y="1304"/>
                </a:lnTo>
                <a:lnTo>
                  <a:pt x="1615" y="1307"/>
                </a:lnTo>
                <a:lnTo>
                  <a:pt x="1613" y="1310"/>
                </a:lnTo>
                <a:lnTo>
                  <a:pt x="1612" y="1313"/>
                </a:lnTo>
                <a:lnTo>
                  <a:pt x="1612" y="1315"/>
                </a:lnTo>
                <a:lnTo>
                  <a:pt x="1610" y="1316"/>
                </a:lnTo>
                <a:lnTo>
                  <a:pt x="1610" y="1317"/>
                </a:lnTo>
                <a:lnTo>
                  <a:pt x="1609" y="1317"/>
                </a:lnTo>
                <a:lnTo>
                  <a:pt x="1607" y="1317"/>
                </a:lnTo>
                <a:lnTo>
                  <a:pt x="1606" y="1316"/>
                </a:lnTo>
                <a:lnTo>
                  <a:pt x="1603" y="1316"/>
                </a:lnTo>
                <a:lnTo>
                  <a:pt x="1600" y="1315"/>
                </a:lnTo>
                <a:lnTo>
                  <a:pt x="1597" y="1315"/>
                </a:lnTo>
                <a:lnTo>
                  <a:pt x="1594" y="1313"/>
                </a:lnTo>
                <a:lnTo>
                  <a:pt x="1590" y="1312"/>
                </a:lnTo>
                <a:lnTo>
                  <a:pt x="1585" y="1310"/>
                </a:lnTo>
                <a:lnTo>
                  <a:pt x="1580" y="1310"/>
                </a:lnTo>
                <a:lnTo>
                  <a:pt x="1574" y="1309"/>
                </a:lnTo>
                <a:lnTo>
                  <a:pt x="1570" y="1307"/>
                </a:lnTo>
                <a:lnTo>
                  <a:pt x="1562" y="1306"/>
                </a:lnTo>
                <a:lnTo>
                  <a:pt x="1556" y="1304"/>
                </a:lnTo>
                <a:lnTo>
                  <a:pt x="1549" y="1303"/>
                </a:lnTo>
                <a:lnTo>
                  <a:pt x="1549" y="1307"/>
                </a:lnTo>
                <a:lnTo>
                  <a:pt x="1549" y="1312"/>
                </a:lnTo>
                <a:lnTo>
                  <a:pt x="1549" y="1316"/>
                </a:lnTo>
                <a:lnTo>
                  <a:pt x="1549" y="1320"/>
                </a:lnTo>
                <a:lnTo>
                  <a:pt x="1549" y="1325"/>
                </a:lnTo>
                <a:lnTo>
                  <a:pt x="1549" y="1329"/>
                </a:lnTo>
                <a:lnTo>
                  <a:pt x="1548" y="1333"/>
                </a:lnTo>
                <a:lnTo>
                  <a:pt x="1548" y="1338"/>
                </a:lnTo>
                <a:lnTo>
                  <a:pt x="1548" y="1341"/>
                </a:lnTo>
                <a:lnTo>
                  <a:pt x="1546" y="1345"/>
                </a:lnTo>
                <a:lnTo>
                  <a:pt x="1546" y="1348"/>
                </a:lnTo>
                <a:lnTo>
                  <a:pt x="1546" y="1352"/>
                </a:lnTo>
                <a:lnTo>
                  <a:pt x="1545" y="1355"/>
                </a:lnTo>
                <a:lnTo>
                  <a:pt x="1545" y="1360"/>
                </a:lnTo>
                <a:lnTo>
                  <a:pt x="1543" y="1363"/>
                </a:lnTo>
                <a:lnTo>
                  <a:pt x="1543" y="1365"/>
                </a:lnTo>
                <a:lnTo>
                  <a:pt x="1542" y="1368"/>
                </a:lnTo>
                <a:lnTo>
                  <a:pt x="1540" y="1371"/>
                </a:lnTo>
                <a:lnTo>
                  <a:pt x="1540" y="1374"/>
                </a:lnTo>
                <a:lnTo>
                  <a:pt x="1539" y="1377"/>
                </a:lnTo>
                <a:lnTo>
                  <a:pt x="1538" y="1380"/>
                </a:lnTo>
                <a:lnTo>
                  <a:pt x="1536" y="1384"/>
                </a:lnTo>
                <a:lnTo>
                  <a:pt x="1535" y="1387"/>
                </a:lnTo>
                <a:lnTo>
                  <a:pt x="1533" y="1390"/>
                </a:lnTo>
                <a:lnTo>
                  <a:pt x="1532" y="1393"/>
                </a:lnTo>
                <a:lnTo>
                  <a:pt x="1530" y="1396"/>
                </a:lnTo>
                <a:lnTo>
                  <a:pt x="1529" y="1399"/>
                </a:lnTo>
                <a:lnTo>
                  <a:pt x="1527" y="1402"/>
                </a:lnTo>
                <a:lnTo>
                  <a:pt x="1524" y="1405"/>
                </a:lnTo>
                <a:lnTo>
                  <a:pt x="1523" y="1408"/>
                </a:lnTo>
                <a:lnTo>
                  <a:pt x="1522" y="1409"/>
                </a:lnTo>
                <a:lnTo>
                  <a:pt x="1519" y="1412"/>
                </a:lnTo>
                <a:lnTo>
                  <a:pt x="1516" y="1413"/>
                </a:lnTo>
                <a:lnTo>
                  <a:pt x="1511" y="1416"/>
                </a:lnTo>
                <a:lnTo>
                  <a:pt x="1508" y="1419"/>
                </a:lnTo>
                <a:lnTo>
                  <a:pt x="1504" y="1422"/>
                </a:lnTo>
                <a:lnTo>
                  <a:pt x="1501" y="1425"/>
                </a:lnTo>
                <a:lnTo>
                  <a:pt x="1497" y="1428"/>
                </a:lnTo>
                <a:lnTo>
                  <a:pt x="1494" y="1429"/>
                </a:lnTo>
                <a:lnTo>
                  <a:pt x="1490" y="1432"/>
                </a:lnTo>
                <a:lnTo>
                  <a:pt x="1487" y="1435"/>
                </a:lnTo>
                <a:lnTo>
                  <a:pt x="1482" y="1438"/>
                </a:lnTo>
                <a:lnTo>
                  <a:pt x="1479" y="1440"/>
                </a:lnTo>
                <a:lnTo>
                  <a:pt x="1475" y="1442"/>
                </a:lnTo>
                <a:lnTo>
                  <a:pt x="1472" y="1445"/>
                </a:lnTo>
                <a:lnTo>
                  <a:pt x="1468" y="1447"/>
                </a:lnTo>
                <a:lnTo>
                  <a:pt x="1465" y="1450"/>
                </a:lnTo>
                <a:lnTo>
                  <a:pt x="1461" y="1453"/>
                </a:lnTo>
                <a:lnTo>
                  <a:pt x="1462" y="1453"/>
                </a:lnTo>
                <a:lnTo>
                  <a:pt x="1463" y="1453"/>
                </a:lnTo>
                <a:lnTo>
                  <a:pt x="1465" y="1454"/>
                </a:lnTo>
                <a:lnTo>
                  <a:pt x="1466" y="1454"/>
                </a:lnTo>
                <a:lnTo>
                  <a:pt x="1468" y="1456"/>
                </a:lnTo>
                <a:lnTo>
                  <a:pt x="1469" y="1457"/>
                </a:lnTo>
                <a:lnTo>
                  <a:pt x="1469" y="1458"/>
                </a:lnTo>
                <a:lnTo>
                  <a:pt x="1471" y="1460"/>
                </a:lnTo>
                <a:lnTo>
                  <a:pt x="1471" y="1461"/>
                </a:lnTo>
                <a:lnTo>
                  <a:pt x="1471" y="1466"/>
                </a:lnTo>
                <a:lnTo>
                  <a:pt x="1471" y="1470"/>
                </a:lnTo>
                <a:lnTo>
                  <a:pt x="1471" y="1473"/>
                </a:lnTo>
                <a:lnTo>
                  <a:pt x="1471" y="1477"/>
                </a:lnTo>
                <a:lnTo>
                  <a:pt x="1471" y="1482"/>
                </a:lnTo>
                <a:lnTo>
                  <a:pt x="1471" y="1485"/>
                </a:lnTo>
                <a:lnTo>
                  <a:pt x="1471" y="1489"/>
                </a:lnTo>
                <a:lnTo>
                  <a:pt x="1471" y="1493"/>
                </a:lnTo>
                <a:lnTo>
                  <a:pt x="1471" y="1496"/>
                </a:lnTo>
                <a:lnTo>
                  <a:pt x="1471" y="1501"/>
                </a:lnTo>
                <a:lnTo>
                  <a:pt x="1471" y="1505"/>
                </a:lnTo>
                <a:lnTo>
                  <a:pt x="1471" y="1508"/>
                </a:lnTo>
                <a:lnTo>
                  <a:pt x="1471" y="1512"/>
                </a:lnTo>
                <a:lnTo>
                  <a:pt x="1471" y="1517"/>
                </a:lnTo>
                <a:lnTo>
                  <a:pt x="1471" y="1521"/>
                </a:lnTo>
                <a:lnTo>
                  <a:pt x="1471" y="1524"/>
                </a:lnTo>
                <a:lnTo>
                  <a:pt x="1471" y="1528"/>
                </a:lnTo>
                <a:lnTo>
                  <a:pt x="1471" y="1534"/>
                </a:lnTo>
                <a:lnTo>
                  <a:pt x="1471" y="1538"/>
                </a:lnTo>
                <a:lnTo>
                  <a:pt x="1472" y="1543"/>
                </a:lnTo>
                <a:lnTo>
                  <a:pt x="1472" y="1547"/>
                </a:lnTo>
                <a:lnTo>
                  <a:pt x="1474" y="1553"/>
                </a:lnTo>
                <a:lnTo>
                  <a:pt x="1475" y="1557"/>
                </a:lnTo>
                <a:lnTo>
                  <a:pt x="1476" y="1562"/>
                </a:lnTo>
                <a:lnTo>
                  <a:pt x="1478" y="1565"/>
                </a:lnTo>
                <a:lnTo>
                  <a:pt x="1479" y="1569"/>
                </a:lnTo>
                <a:lnTo>
                  <a:pt x="1482" y="1572"/>
                </a:lnTo>
                <a:lnTo>
                  <a:pt x="1485" y="1575"/>
                </a:lnTo>
                <a:lnTo>
                  <a:pt x="1488" y="1578"/>
                </a:lnTo>
                <a:lnTo>
                  <a:pt x="1491" y="1579"/>
                </a:lnTo>
                <a:lnTo>
                  <a:pt x="1495" y="1581"/>
                </a:lnTo>
                <a:lnTo>
                  <a:pt x="1500" y="1582"/>
                </a:lnTo>
                <a:lnTo>
                  <a:pt x="1503" y="1582"/>
                </a:lnTo>
                <a:lnTo>
                  <a:pt x="1507" y="1582"/>
                </a:lnTo>
                <a:lnTo>
                  <a:pt x="1511" y="1582"/>
                </a:lnTo>
                <a:lnTo>
                  <a:pt x="1514" y="1581"/>
                </a:lnTo>
                <a:lnTo>
                  <a:pt x="1517" y="1581"/>
                </a:lnTo>
                <a:lnTo>
                  <a:pt x="1520" y="1579"/>
                </a:lnTo>
                <a:lnTo>
                  <a:pt x="1523" y="1578"/>
                </a:lnTo>
                <a:lnTo>
                  <a:pt x="1526" y="1575"/>
                </a:lnTo>
                <a:lnTo>
                  <a:pt x="1527" y="1573"/>
                </a:lnTo>
                <a:lnTo>
                  <a:pt x="1530" y="1570"/>
                </a:lnTo>
                <a:lnTo>
                  <a:pt x="1533" y="1568"/>
                </a:lnTo>
                <a:lnTo>
                  <a:pt x="1535" y="1565"/>
                </a:lnTo>
                <a:lnTo>
                  <a:pt x="1538" y="1562"/>
                </a:lnTo>
                <a:lnTo>
                  <a:pt x="1539" y="1559"/>
                </a:lnTo>
                <a:lnTo>
                  <a:pt x="1540" y="1554"/>
                </a:lnTo>
                <a:lnTo>
                  <a:pt x="1543" y="1552"/>
                </a:lnTo>
                <a:lnTo>
                  <a:pt x="1545" y="1546"/>
                </a:lnTo>
                <a:lnTo>
                  <a:pt x="1545" y="1540"/>
                </a:lnTo>
                <a:lnTo>
                  <a:pt x="1546" y="1534"/>
                </a:lnTo>
                <a:lnTo>
                  <a:pt x="1546" y="1527"/>
                </a:lnTo>
                <a:lnTo>
                  <a:pt x="1546" y="1520"/>
                </a:lnTo>
                <a:lnTo>
                  <a:pt x="1545" y="1511"/>
                </a:lnTo>
                <a:lnTo>
                  <a:pt x="1545" y="1502"/>
                </a:lnTo>
                <a:lnTo>
                  <a:pt x="1543" y="1493"/>
                </a:lnTo>
                <a:lnTo>
                  <a:pt x="1542" y="1485"/>
                </a:lnTo>
                <a:lnTo>
                  <a:pt x="1542" y="1476"/>
                </a:lnTo>
                <a:lnTo>
                  <a:pt x="1540" y="1467"/>
                </a:lnTo>
                <a:lnTo>
                  <a:pt x="1539" y="1457"/>
                </a:lnTo>
                <a:lnTo>
                  <a:pt x="1538" y="1448"/>
                </a:lnTo>
                <a:lnTo>
                  <a:pt x="1536" y="1438"/>
                </a:lnTo>
                <a:lnTo>
                  <a:pt x="1536" y="1429"/>
                </a:lnTo>
                <a:lnTo>
                  <a:pt x="1536" y="1421"/>
                </a:lnTo>
                <a:lnTo>
                  <a:pt x="1536" y="1419"/>
                </a:lnTo>
                <a:lnTo>
                  <a:pt x="1539" y="1416"/>
                </a:lnTo>
                <a:lnTo>
                  <a:pt x="1540" y="1415"/>
                </a:lnTo>
                <a:lnTo>
                  <a:pt x="1542" y="1412"/>
                </a:lnTo>
                <a:lnTo>
                  <a:pt x="1543" y="1411"/>
                </a:lnTo>
                <a:lnTo>
                  <a:pt x="1545" y="1409"/>
                </a:lnTo>
                <a:lnTo>
                  <a:pt x="1546" y="1408"/>
                </a:lnTo>
                <a:lnTo>
                  <a:pt x="1549" y="1406"/>
                </a:lnTo>
                <a:lnTo>
                  <a:pt x="1551" y="1405"/>
                </a:lnTo>
                <a:lnTo>
                  <a:pt x="1552" y="1405"/>
                </a:lnTo>
                <a:lnTo>
                  <a:pt x="1554" y="1403"/>
                </a:lnTo>
                <a:lnTo>
                  <a:pt x="1555" y="1403"/>
                </a:lnTo>
                <a:lnTo>
                  <a:pt x="1558" y="1403"/>
                </a:lnTo>
                <a:lnTo>
                  <a:pt x="1559" y="1403"/>
                </a:lnTo>
                <a:lnTo>
                  <a:pt x="1561" y="1403"/>
                </a:lnTo>
                <a:lnTo>
                  <a:pt x="1562" y="1405"/>
                </a:lnTo>
                <a:lnTo>
                  <a:pt x="1562" y="1409"/>
                </a:lnTo>
                <a:lnTo>
                  <a:pt x="1564" y="1416"/>
                </a:lnTo>
                <a:lnTo>
                  <a:pt x="1565" y="1422"/>
                </a:lnTo>
                <a:lnTo>
                  <a:pt x="1567" y="1429"/>
                </a:lnTo>
                <a:lnTo>
                  <a:pt x="1568" y="1438"/>
                </a:lnTo>
                <a:lnTo>
                  <a:pt x="1570" y="1447"/>
                </a:lnTo>
                <a:lnTo>
                  <a:pt x="1571" y="1456"/>
                </a:lnTo>
                <a:lnTo>
                  <a:pt x="1572" y="1464"/>
                </a:lnTo>
                <a:lnTo>
                  <a:pt x="1575" y="1473"/>
                </a:lnTo>
                <a:lnTo>
                  <a:pt x="1577" y="1482"/>
                </a:lnTo>
                <a:lnTo>
                  <a:pt x="1578" y="1492"/>
                </a:lnTo>
                <a:lnTo>
                  <a:pt x="1580" y="1501"/>
                </a:lnTo>
                <a:lnTo>
                  <a:pt x="1581" y="1509"/>
                </a:lnTo>
                <a:lnTo>
                  <a:pt x="1583" y="1517"/>
                </a:lnTo>
                <a:lnTo>
                  <a:pt x="1584" y="1524"/>
                </a:lnTo>
                <a:lnTo>
                  <a:pt x="1585" y="1531"/>
                </a:lnTo>
                <a:lnTo>
                  <a:pt x="1587" y="1536"/>
                </a:lnTo>
                <a:lnTo>
                  <a:pt x="1590" y="1540"/>
                </a:lnTo>
                <a:lnTo>
                  <a:pt x="1593" y="1544"/>
                </a:lnTo>
                <a:lnTo>
                  <a:pt x="1596" y="1547"/>
                </a:lnTo>
                <a:lnTo>
                  <a:pt x="1600" y="1552"/>
                </a:lnTo>
                <a:lnTo>
                  <a:pt x="1604" y="1554"/>
                </a:lnTo>
                <a:lnTo>
                  <a:pt x="1610" y="1556"/>
                </a:lnTo>
                <a:lnTo>
                  <a:pt x="1615" y="1559"/>
                </a:lnTo>
                <a:lnTo>
                  <a:pt x="1620" y="1560"/>
                </a:lnTo>
                <a:lnTo>
                  <a:pt x="1625" y="1560"/>
                </a:lnTo>
                <a:lnTo>
                  <a:pt x="1631" y="1560"/>
                </a:lnTo>
                <a:lnTo>
                  <a:pt x="1635" y="1560"/>
                </a:lnTo>
                <a:lnTo>
                  <a:pt x="1639" y="1559"/>
                </a:lnTo>
                <a:lnTo>
                  <a:pt x="1644" y="1557"/>
                </a:lnTo>
                <a:lnTo>
                  <a:pt x="1648" y="1554"/>
                </a:lnTo>
                <a:lnTo>
                  <a:pt x="1651" y="1552"/>
                </a:lnTo>
                <a:lnTo>
                  <a:pt x="1652" y="1547"/>
                </a:lnTo>
                <a:lnTo>
                  <a:pt x="1652" y="1544"/>
                </a:lnTo>
                <a:lnTo>
                  <a:pt x="1652" y="1540"/>
                </a:lnTo>
                <a:lnTo>
                  <a:pt x="1651" y="1536"/>
                </a:lnTo>
                <a:lnTo>
                  <a:pt x="1649" y="1530"/>
                </a:lnTo>
                <a:lnTo>
                  <a:pt x="1647" y="1524"/>
                </a:lnTo>
                <a:lnTo>
                  <a:pt x="1644" y="1517"/>
                </a:lnTo>
                <a:lnTo>
                  <a:pt x="1641" y="1509"/>
                </a:lnTo>
                <a:lnTo>
                  <a:pt x="1636" y="1502"/>
                </a:lnTo>
                <a:lnTo>
                  <a:pt x="1632" y="1495"/>
                </a:lnTo>
                <a:lnTo>
                  <a:pt x="1628" y="1486"/>
                </a:lnTo>
                <a:lnTo>
                  <a:pt x="1623" y="1477"/>
                </a:lnTo>
                <a:lnTo>
                  <a:pt x="1619" y="1469"/>
                </a:lnTo>
                <a:lnTo>
                  <a:pt x="1615" y="1460"/>
                </a:lnTo>
                <a:lnTo>
                  <a:pt x="1610" y="1450"/>
                </a:lnTo>
                <a:lnTo>
                  <a:pt x="1606" y="1440"/>
                </a:lnTo>
                <a:lnTo>
                  <a:pt x="1606" y="1376"/>
                </a:lnTo>
                <a:lnTo>
                  <a:pt x="1613" y="1370"/>
                </a:lnTo>
                <a:lnTo>
                  <a:pt x="1673" y="1421"/>
                </a:lnTo>
                <a:lnTo>
                  <a:pt x="1665" y="1438"/>
                </a:lnTo>
                <a:lnTo>
                  <a:pt x="1651" y="1440"/>
                </a:lnTo>
                <a:lnTo>
                  <a:pt x="1652" y="1445"/>
                </a:lnTo>
                <a:lnTo>
                  <a:pt x="1654" y="1451"/>
                </a:lnTo>
                <a:lnTo>
                  <a:pt x="1657" y="1458"/>
                </a:lnTo>
                <a:lnTo>
                  <a:pt x="1660" y="1464"/>
                </a:lnTo>
                <a:lnTo>
                  <a:pt x="1661" y="1472"/>
                </a:lnTo>
                <a:lnTo>
                  <a:pt x="1664" y="1480"/>
                </a:lnTo>
                <a:lnTo>
                  <a:pt x="1667" y="1488"/>
                </a:lnTo>
                <a:lnTo>
                  <a:pt x="1670" y="1495"/>
                </a:lnTo>
                <a:lnTo>
                  <a:pt x="1673" y="1504"/>
                </a:lnTo>
                <a:lnTo>
                  <a:pt x="1676" y="1511"/>
                </a:lnTo>
                <a:lnTo>
                  <a:pt x="1677" y="1518"/>
                </a:lnTo>
                <a:lnTo>
                  <a:pt x="1678" y="1525"/>
                </a:lnTo>
                <a:lnTo>
                  <a:pt x="1680" y="1531"/>
                </a:lnTo>
                <a:lnTo>
                  <a:pt x="1681" y="1538"/>
                </a:lnTo>
                <a:lnTo>
                  <a:pt x="1681" y="1543"/>
                </a:lnTo>
                <a:lnTo>
                  <a:pt x="1681" y="1549"/>
                </a:lnTo>
                <a:lnTo>
                  <a:pt x="1681" y="1553"/>
                </a:lnTo>
                <a:lnTo>
                  <a:pt x="1681" y="1559"/>
                </a:lnTo>
                <a:lnTo>
                  <a:pt x="1680" y="1563"/>
                </a:lnTo>
                <a:lnTo>
                  <a:pt x="1678" y="1568"/>
                </a:lnTo>
                <a:lnTo>
                  <a:pt x="1677" y="1572"/>
                </a:lnTo>
                <a:lnTo>
                  <a:pt x="1676" y="1576"/>
                </a:lnTo>
                <a:lnTo>
                  <a:pt x="1674" y="1581"/>
                </a:lnTo>
                <a:lnTo>
                  <a:pt x="1673" y="1585"/>
                </a:lnTo>
                <a:lnTo>
                  <a:pt x="1671" y="1589"/>
                </a:lnTo>
                <a:lnTo>
                  <a:pt x="1668" y="1592"/>
                </a:lnTo>
                <a:lnTo>
                  <a:pt x="1665" y="1597"/>
                </a:lnTo>
                <a:lnTo>
                  <a:pt x="1664" y="1600"/>
                </a:lnTo>
                <a:lnTo>
                  <a:pt x="1661" y="1602"/>
                </a:lnTo>
                <a:lnTo>
                  <a:pt x="1658" y="1605"/>
                </a:lnTo>
                <a:lnTo>
                  <a:pt x="1654" y="1608"/>
                </a:lnTo>
                <a:lnTo>
                  <a:pt x="1651" y="1611"/>
                </a:lnTo>
                <a:lnTo>
                  <a:pt x="1651" y="1614"/>
                </a:lnTo>
                <a:lnTo>
                  <a:pt x="1651" y="1617"/>
                </a:lnTo>
                <a:lnTo>
                  <a:pt x="1651" y="1620"/>
                </a:lnTo>
                <a:lnTo>
                  <a:pt x="1651" y="1623"/>
                </a:lnTo>
                <a:lnTo>
                  <a:pt x="1652" y="1626"/>
                </a:lnTo>
                <a:lnTo>
                  <a:pt x="1652" y="1629"/>
                </a:lnTo>
                <a:lnTo>
                  <a:pt x="1652" y="1632"/>
                </a:lnTo>
                <a:lnTo>
                  <a:pt x="1652" y="1634"/>
                </a:lnTo>
                <a:lnTo>
                  <a:pt x="1654" y="1637"/>
                </a:lnTo>
                <a:lnTo>
                  <a:pt x="1654" y="1640"/>
                </a:lnTo>
                <a:lnTo>
                  <a:pt x="1655" y="1643"/>
                </a:lnTo>
                <a:lnTo>
                  <a:pt x="1655" y="1646"/>
                </a:lnTo>
                <a:lnTo>
                  <a:pt x="1657" y="1648"/>
                </a:lnTo>
                <a:lnTo>
                  <a:pt x="1658" y="1649"/>
                </a:lnTo>
                <a:lnTo>
                  <a:pt x="1660" y="1650"/>
                </a:lnTo>
                <a:lnTo>
                  <a:pt x="1661" y="1652"/>
                </a:lnTo>
                <a:lnTo>
                  <a:pt x="1663" y="1653"/>
                </a:lnTo>
                <a:lnTo>
                  <a:pt x="1665" y="1653"/>
                </a:lnTo>
                <a:lnTo>
                  <a:pt x="1668" y="1655"/>
                </a:lnTo>
                <a:lnTo>
                  <a:pt x="1671" y="1655"/>
                </a:lnTo>
                <a:lnTo>
                  <a:pt x="1676" y="1656"/>
                </a:lnTo>
                <a:lnTo>
                  <a:pt x="1678" y="1656"/>
                </a:lnTo>
                <a:lnTo>
                  <a:pt x="1681" y="1656"/>
                </a:lnTo>
                <a:lnTo>
                  <a:pt x="1686" y="1655"/>
                </a:lnTo>
                <a:lnTo>
                  <a:pt x="1690" y="1655"/>
                </a:lnTo>
                <a:lnTo>
                  <a:pt x="1693" y="1653"/>
                </a:lnTo>
                <a:lnTo>
                  <a:pt x="1697" y="1653"/>
                </a:lnTo>
                <a:lnTo>
                  <a:pt x="1700" y="1652"/>
                </a:lnTo>
                <a:lnTo>
                  <a:pt x="1705" y="1650"/>
                </a:lnTo>
                <a:lnTo>
                  <a:pt x="1708" y="1649"/>
                </a:lnTo>
                <a:lnTo>
                  <a:pt x="1710" y="1646"/>
                </a:lnTo>
                <a:lnTo>
                  <a:pt x="1713" y="1645"/>
                </a:lnTo>
                <a:lnTo>
                  <a:pt x="1716" y="1642"/>
                </a:lnTo>
                <a:lnTo>
                  <a:pt x="1719" y="1639"/>
                </a:lnTo>
                <a:lnTo>
                  <a:pt x="1721" y="1634"/>
                </a:lnTo>
                <a:lnTo>
                  <a:pt x="1724" y="1632"/>
                </a:lnTo>
                <a:lnTo>
                  <a:pt x="1725" y="1627"/>
                </a:lnTo>
                <a:lnTo>
                  <a:pt x="1726" y="1623"/>
                </a:lnTo>
                <a:lnTo>
                  <a:pt x="1728" y="1618"/>
                </a:lnTo>
                <a:lnTo>
                  <a:pt x="1729" y="1614"/>
                </a:lnTo>
                <a:lnTo>
                  <a:pt x="1731" y="1610"/>
                </a:lnTo>
                <a:lnTo>
                  <a:pt x="1732" y="1605"/>
                </a:lnTo>
                <a:lnTo>
                  <a:pt x="1732" y="1601"/>
                </a:lnTo>
                <a:lnTo>
                  <a:pt x="1732" y="1597"/>
                </a:lnTo>
                <a:lnTo>
                  <a:pt x="1734" y="1592"/>
                </a:lnTo>
                <a:lnTo>
                  <a:pt x="1734" y="1589"/>
                </a:lnTo>
                <a:lnTo>
                  <a:pt x="1734" y="1585"/>
                </a:lnTo>
                <a:lnTo>
                  <a:pt x="1735" y="1582"/>
                </a:lnTo>
                <a:lnTo>
                  <a:pt x="1753" y="1586"/>
                </a:lnTo>
                <a:lnTo>
                  <a:pt x="1753" y="1594"/>
                </a:lnTo>
                <a:lnTo>
                  <a:pt x="1756" y="1598"/>
                </a:lnTo>
                <a:lnTo>
                  <a:pt x="1757" y="1604"/>
                </a:lnTo>
                <a:lnTo>
                  <a:pt x="1760" y="1607"/>
                </a:lnTo>
                <a:lnTo>
                  <a:pt x="1764" y="1611"/>
                </a:lnTo>
                <a:lnTo>
                  <a:pt x="1769" y="1614"/>
                </a:lnTo>
                <a:lnTo>
                  <a:pt x="1772" y="1616"/>
                </a:lnTo>
                <a:lnTo>
                  <a:pt x="1777" y="1617"/>
                </a:lnTo>
                <a:lnTo>
                  <a:pt x="1782" y="1618"/>
                </a:lnTo>
                <a:lnTo>
                  <a:pt x="1786" y="1618"/>
                </a:lnTo>
                <a:lnTo>
                  <a:pt x="1790" y="1618"/>
                </a:lnTo>
                <a:lnTo>
                  <a:pt x="1796" y="1617"/>
                </a:lnTo>
                <a:lnTo>
                  <a:pt x="1801" y="1616"/>
                </a:lnTo>
                <a:lnTo>
                  <a:pt x="1805" y="1614"/>
                </a:lnTo>
                <a:lnTo>
                  <a:pt x="1809" y="1613"/>
                </a:lnTo>
                <a:lnTo>
                  <a:pt x="1814" y="1611"/>
                </a:lnTo>
                <a:lnTo>
                  <a:pt x="1817" y="1608"/>
                </a:lnTo>
                <a:lnTo>
                  <a:pt x="1819" y="1607"/>
                </a:lnTo>
                <a:lnTo>
                  <a:pt x="1822" y="1605"/>
                </a:lnTo>
                <a:lnTo>
                  <a:pt x="1825" y="1602"/>
                </a:lnTo>
                <a:lnTo>
                  <a:pt x="1828" y="1600"/>
                </a:lnTo>
                <a:lnTo>
                  <a:pt x="1830" y="1597"/>
                </a:lnTo>
                <a:lnTo>
                  <a:pt x="1831" y="1594"/>
                </a:lnTo>
                <a:lnTo>
                  <a:pt x="1833" y="1591"/>
                </a:lnTo>
                <a:lnTo>
                  <a:pt x="1834" y="1588"/>
                </a:lnTo>
                <a:lnTo>
                  <a:pt x="1835" y="1585"/>
                </a:lnTo>
                <a:lnTo>
                  <a:pt x="1835" y="1582"/>
                </a:lnTo>
                <a:lnTo>
                  <a:pt x="1835" y="1578"/>
                </a:lnTo>
                <a:lnTo>
                  <a:pt x="1835" y="1575"/>
                </a:lnTo>
                <a:lnTo>
                  <a:pt x="1835" y="1570"/>
                </a:lnTo>
                <a:lnTo>
                  <a:pt x="1834" y="1568"/>
                </a:lnTo>
                <a:lnTo>
                  <a:pt x="1834" y="1563"/>
                </a:lnTo>
                <a:lnTo>
                  <a:pt x="1831" y="1559"/>
                </a:lnTo>
                <a:lnTo>
                  <a:pt x="1825" y="1552"/>
                </a:lnTo>
                <a:lnTo>
                  <a:pt x="1818" y="1543"/>
                </a:lnTo>
                <a:lnTo>
                  <a:pt x="1808" y="1533"/>
                </a:lnTo>
                <a:lnTo>
                  <a:pt x="1796" y="1521"/>
                </a:lnTo>
                <a:lnTo>
                  <a:pt x="1783" y="1509"/>
                </a:lnTo>
                <a:lnTo>
                  <a:pt x="1769" y="1496"/>
                </a:lnTo>
                <a:lnTo>
                  <a:pt x="1753" y="1482"/>
                </a:lnTo>
                <a:lnTo>
                  <a:pt x="1737" y="1467"/>
                </a:lnTo>
                <a:lnTo>
                  <a:pt x="1721" y="1453"/>
                </a:lnTo>
                <a:lnTo>
                  <a:pt x="1705" y="1438"/>
                </a:lnTo>
                <a:lnTo>
                  <a:pt x="1689" y="1424"/>
                </a:lnTo>
                <a:lnTo>
                  <a:pt x="1673" y="1411"/>
                </a:lnTo>
                <a:lnTo>
                  <a:pt x="1658" y="1396"/>
                </a:lnTo>
                <a:lnTo>
                  <a:pt x="1644" y="1384"/>
                </a:lnTo>
                <a:lnTo>
                  <a:pt x="1632" y="1373"/>
                </a:lnTo>
                <a:lnTo>
                  <a:pt x="1629" y="1320"/>
                </a:lnTo>
                <a:lnTo>
                  <a:pt x="1636" y="1323"/>
                </a:lnTo>
                <a:lnTo>
                  <a:pt x="1642" y="1326"/>
                </a:lnTo>
                <a:lnTo>
                  <a:pt x="1649" y="1329"/>
                </a:lnTo>
                <a:lnTo>
                  <a:pt x="1657" y="1333"/>
                </a:lnTo>
                <a:lnTo>
                  <a:pt x="1664" y="1338"/>
                </a:lnTo>
                <a:lnTo>
                  <a:pt x="1671" y="1342"/>
                </a:lnTo>
                <a:lnTo>
                  <a:pt x="1677" y="1345"/>
                </a:lnTo>
                <a:lnTo>
                  <a:pt x="1684" y="1349"/>
                </a:lnTo>
                <a:lnTo>
                  <a:pt x="1690" y="1354"/>
                </a:lnTo>
                <a:lnTo>
                  <a:pt x="1696" y="1357"/>
                </a:lnTo>
                <a:lnTo>
                  <a:pt x="1700" y="1360"/>
                </a:lnTo>
                <a:lnTo>
                  <a:pt x="1705" y="1363"/>
                </a:lnTo>
                <a:lnTo>
                  <a:pt x="1709" y="1365"/>
                </a:lnTo>
                <a:lnTo>
                  <a:pt x="1710" y="1367"/>
                </a:lnTo>
                <a:lnTo>
                  <a:pt x="1712" y="1368"/>
                </a:lnTo>
                <a:lnTo>
                  <a:pt x="1713" y="1368"/>
                </a:lnTo>
                <a:lnTo>
                  <a:pt x="1716" y="1377"/>
                </a:lnTo>
                <a:lnTo>
                  <a:pt x="1696" y="1380"/>
                </a:lnTo>
                <a:lnTo>
                  <a:pt x="1716" y="1395"/>
                </a:lnTo>
                <a:lnTo>
                  <a:pt x="1734" y="1409"/>
                </a:lnTo>
                <a:lnTo>
                  <a:pt x="1751" y="1424"/>
                </a:lnTo>
                <a:lnTo>
                  <a:pt x="1767" y="1437"/>
                </a:lnTo>
                <a:lnTo>
                  <a:pt x="1783" y="1450"/>
                </a:lnTo>
                <a:lnTo>
                  <a:pt x="1796" y="1461"/>
                </a:lnTo>
                <a:lnTo>
                  <a:pt x="1808" y="1474"/>
                </a:lnTo>
                <a:lnTo>
                  <a:pt x="1819" y="1486"/>
                </a:lnTo>
                <a:lnTo>
                  <a:pt x="1830" y="1498"/>
                </a:lnTo>
                <a:lnTo>
                  <a:pt x="1838" y="1509"/>
                </a:lnTo>
                <a:lnTo>
                  <a:pt x="1846" y="1521"/>
                </a:lnTo>
                <a:lnTo>
                  <a:pt x="1851" y="1533"/>
                </a:lnTo>
                <a:lnTo>
                  <a:pt x="1857" y="1544"/>
                </a:lnTo>
                <a:lnTo>
                  <a:pt x="1860" y="1556"/>
                </a:lnTo>
                <a:lnTo>
                  <a:pt x="1863" y="1568"/>
                </a:lnTo>
                <a:lnTo>
                  <a:pt x="1865" y="1579"/>
                </a:lnTo>
                <a:lnTo>
                  <a:pt x="1865" y="1588"/>
                </a:lnTo>
                <a:lnTo>
                  <a:pt x="1865" y="1597"/>
                </a:lnTo>
                <a:lnTo>
                  <a:pt x="1865" y="1604"/>
                </a:lnTo>
                <a:lnTo>
                  <a:pt x="1865" y="1613"/>
                </a:lnTo>
                <a:lnTo>
                  <a:pt x="1863" y="1620"/>
                </a:lnTo>
                <a:lnTo>
                  <a:pt x="1862" y="1629"/>
                </a:lnTo>
                <a:lnTo>
                  <a:pt x="1859" y="1636"/>
                </a:lnTo>
                <a:lnTo>
                  <a:pt x="1857" y="1643"/>
                </a:lnTo>
                <a:lnTo>
                  <a:pt x="1854" y="1650"/>
                </a:lnTo>
                <a:lnTo>
                  <a:pt x="1850" y="1656"/>
                </a:lnTo>
                <a:lnTo>
                  <a:pt x="1846" y="1662"/>
                </a:lnTo>
                <a:lnTo>
                  <a:pt x="1841" y="1668"/>
                </a:lnTo>
                <a:lnTo>
                  <a:pt x="1837" y="1672"/>
                </a:lnTo>
                <a:lnTo>
                  <a:pt x="1831" y="1677"/>
                </a:lnTo>
                <a:lnTo>
                  <a:pt x="1824" y="1681"/>
                </a:lnTo>
                <a:lnTo>
                  <a:pt x="1817" y="1682"/>
                </a:lnTo>
                <a:lnTo>
                  <a:pt x="1812" y="1684"/>
                </a:lnTo>
                <a:lnTo>
                  <a:pt x="1806" y="1685"/>
                </a:lnTo>
                <a:lnTo>
                  <a:pt x="1801" y="1685"/>
                </a:lnTo>
                <a:lnTo>
                  <a:pt x="1796" y="1687"/>
                </a:lnTo>
                <a:lnTo>
                  <a:pt x="1790" y="1687"/>
                </a:lnTo>
                <a:lnTo>
                  <a:pt x="1786" y="1687"/>
                </a:lnTo>
                <a:lnTo>
                  <a:pt x="1782" y="1685"/>
                </a:lnTo>
                <a:lnTo>
                  <a:pt x="1777" y="1685"/>
                </a:lnTo>
                <a:lnTo>
                  <a:pt x="1772" y="1684"/>
                </a:lnTo>
                <a:lnTo>
                  <a:pt x="1767" y="1682"/>
                </a:lnTo>
                <a:lnTo>
                  <a:pt x="1763" y="1680"/>
                </a:lnTo>
                <a:lnTo>
                  <a:pt x="1758" y="1677"/>
                </a:lnTo>
                <a:lnTo>
                  <a:pt x="1754" y="1674"/>
                </a:lnTo>
                <a:lnTo>
                  <a:pt x="1750" y="1671"/>
                </a:lnTo>
                <a:lnTo>
                  <a:pt x="1747" y="1666"/>
                </a:lnTo>
                <a:lnTo>
                  <a:pt x="1742" y="1662"/>
                </a:lnTo>
                <a:lnTo>
                  <a:pt x="1740" y="1668"/>
                </a:lnTo>
                <a:lnTo>
                  <a:pt x="1738" y="1674"/>
                </a:lnTo>
                <a:lnTo>
                  <a:pt x="1735" y="1680"/>
                </a:lnTo>
                <a:lnTo>
                  <a:pt x="1732" y="1684"/>
                </a:lnTo>
                <a:lnTo>
                  <a:pt x="1731" y="1690"/>
                </a:lnTo>
                <a:lnTo>
                  <a:pt x="1728" y="1694"/>
                </a:lnTo>
                <a:lnTo>
                  <a:pt x="1725" y="1698"/>
                </a:lnTo>
                <a:lnTo>
                  <a:pt x="1722" y="1703"/>
                </a:lnTo>
                <a:lnTo>
                  <a:pt x="1718" y="1706"/>
                </a:lnTo>
                <a:lnTo>
                  <a:pt x="1715" y="1710"/>
                </a:lnTo>
                <a:lnTo>
                  <a:pt x="1710" y="1713"/>
                </a:lnTo>
                <a:lnTo>
                  <a:pt x="1708" y="1716"/>
                </a:lnTo>
                <a:lnTo>
                  <a:pt x="1703" y="1719"/>
                </a:lnTo>
                <a:lnTo>
                  <a:pt x="1697" y="1720"/>
                </a:lnTo>
                <a:lnTo>
                  <a:pt x="1693" y="1722"/>
                </a:lnTo>
                <a:lnTo>
                  <a:pt x="1687" y="1725"/>
                </a:lnTo>
                <a:lnTo>
                  <a:pt x="1683" y="1725"/>
                </a:lnTo>
                <a:lnTo>
                  <a:pt x="1678" y="1725"/>
                </a:lnTo>
                <a:lnTo>
                  <a:pt x="1673" y="1726"/>
                </a:lnTo>
                <a:lnTo>
                  <a:pt x="1668" y="1726"/>
                </a:lnTo>
                <a:lnTo>
                  <a:pt x="1664" y="1726"/>
                </a:lnTo>
                <a:lnTo>
                  <a:pt x="1660" y="1726"/>
                </a:lnTo>
                <a:lnTo>
                  <a:pt x="1655" y="1725"/>
                </a:lnTo>
                <a:lnTo>
                  <a:pt x="1651" y="1725"/>
                </a:lnTo>
                <a:lnTo>
                  <a:pt x="1647" y="1723"/>
                </a:lnTo>
                <a:lnTo>
                  <a:pt x="1644" y="1722"/>
                </a:lnTo>
                <a:lnTo>
                  <a:pt x="1639" y="1720"/>
                </a:lnTo>
                <a:lnTo>
                  <a:pt x="1636" y="1719"/>
                </a:lnTo>
                <a:lnTo>
                  <a:pt x="1632" y="1716"/>
                </a:lnTo>
                <a:lnTo>
                  <a:pt x="1629" y="1713"/>
                </a:lnTo>
                <a:lnTo>
                  <a:pt x="1626" y="1710"/>
                </a:lnTo>
                <a:lnTo>
                  <a:pt x="1625" y="1707"/>
                </a:lnTo>
                <a:lnTo>
                  <a:pt x="1622" y="1713"/>
                </a:lnTo>
                <a:lnTo>
                  <a:pt x="1619" y="1719"/>
                </a:lnTo>
                <a:lnTo>
                  <a:pt x="1616" y="1723"/>
                </a:lnTo>
                <a:lnTo>
                  <a:pt x="1613" y="1728"/>
                </a:lnTo>
                <a:lnTo>
                  <a:pt x="1609" y="1732"/>
                </a:lnTo>
                <a:lnTo>
                  <a:pt x="1606" y="1736"/>
                </a:lnTo>
                <a:lnTo>
                  <a:pt x="1601" y="1739"/>
                </a:lnTo>
                <a:lnTo>
                  <a:pt x="1597" y="1744"/>
                </a:lnTo>
                <a:lnTo>
                  <a:pt x="1591" y="1746"/>
                </a:lnTo>
                <a:lnTo>
                  <a:pt x="1587" y="1749"/>
                </a:lnTo>
                <a:lnTo>
                  <a:pt x="1581" y="1751"/>
                </a:lnTo>
                <a:lnTo>
                  <a:pt x="1575" y="1752"/>
                </a:lnTo>
                <a:lnTo>
                  <a:pt x="1571" y="1755"/>
                </a:lnTo>
                <a:lnTo>
                  <a:pt x="1565" y="1757"/>
                </a:lnTo>
                <a:lnTo>
                  <a:pt x="1558" y="1757"/>
                </a:lnTo>
                <a:lnTo>
                  <a:pt x="1552" y="1758"/>
                </a:lnTo>
                <a:lnTo>
                  <a:pt x="1543" y="1758"/>
                </a:lnTo>
                <a:lnTo>
                  <a:pt x="1536" y="1757"/>
                </a:lnTo>
                <a:lnTo>
                  <a:pt x="1529" y="1757"/>
                </a:lnTo>
                <a:lnTo>
                  <a:pt x="1523" y="1755"/>
                </a:lnTo>
                <a:lnTo>
                  <a:pt x="1517" y="1752"/>
                </a:lnTo>
                <a:lnTo>
                  <a:pt x="1513" y="1751"/>
                </a:lnTo>
                <a:lnTo>
                  <a:pt x="1508" y="1748"/>
                </a:lnTo>
                <a:lnTo>
                  <a:pt x="1504" y="1745"/>
                </a:lnTo>
                <a:lnTo>
                  <a:pt x="1501" y="1742"/>
                </a:lnTo>
                <a:lnTo>
                  <a:pt x="1497" y="1739"/>
                </a:lnTo>
                <a:lnTo>
                  <a:pt x="1494" y="1736"/>
                </a:lnTo>
                <a:lnTo>
                  <a:pt x="1491" y="1732"/>
                </a:lnTo>
                <a:lnTo>
                  <a:pt x="1488" y="1729"/>
                </a:lnTo>
                <a:lnTo>
                  <a:pt x="1485" y="1726"/>
                </a:lnTo>
                <a:lnTo>
                  <a:pt x="1481" y="1725"/>
                </a:lnTo>
                <a:lnTo>
                  <a:pt x="1478" y="1722"/>
                </a:lnTo>
                <a:lnTo>
                  <a:pt x="1475" y="1722"/>
                </a:lnTo>
                <a:lnTo>
                  <a:pt x="1472" y="1723"/>
                </a:lnTo>
                <a:lnTo>
                  <a:pt x="1469" y="1725"/>
                </a:lnTo>
                <a:lnTo>
                  <a:pt x="1466" y="1728"/>
                </a:lnTo>
                <a:lnTo>
                  <a:pt x="1465" y="1730"/>
                </a:lnTo>
                <a:lnTo>
                  <a:pt x="1463" y="1733"/>
                </a:lnTo>
                <a:lnTo>
                  <a:pt x="1462" y="1738"/>
                </a:lnTo>
                <a:lnTo>
                  <a:pt x="1461" y="1744"/>
                </a:lnTo>
                <a:lnTo>
                  <a:pt x="1459" y="1748"/>
                </a:lnTo>
                <a:lnTo>
                  <a:pt x="1459" y="1754"/>
                </a:lnTo>
                <a:lnTo>
                  <a:pt x="1459" y="1758"/>
                </a:lnTo>
                <a:lnTo>
                  <a:pt x="1461" y="1764"/>
                </a:lnTo>
                <a:lnTo>
                  <a:pt x="1462" y="1770"/>
                </a:lnTo>
                <a:lnTo>
                  <a:pt x="1463" y="1774"/>
                </a:lnTo>
                <a:lnTo>
                  <a:pt x="1465" y="1780"/>
                </a:lnTo>
                <a:lnTo>
                  <a:pt x="1468" y="1784"/>
                </a:lnTo>
                <a:lnTo>
                  <a:pt x="1469" y="1786"/>
                </a:lnTo>
                <a:lnTo>
                  <a:pt x="1471" y="1787"/>
                </a:lnTo>
                <a:lnTo>
                  <a:pt x="1474" y="1789"/>
                </a:lnTo>
                <a:lnTo>
                  <a:pt x="1476" y="1790"/>
                </a:lnTo>
                <a:lnTo>
                  <a:pt x="1481" y="1793"/>
                </a:lnTo>
                <a:lnTo>
                  <a:pt x="1485" y="1794"/>
                </a:lnTo>
                <a:lnTo>
                  <a:pt x="1490" y="1797"/>
                </a:lnTo>
                <a:lnTo>
                  <a:pt x="1494" y="1800"/>
                </a:lnTo>
                <a:lnTo>
                  <a:pt x="1500" y="1803"/>
                </a:lnTo>
                <a:lnTo>
                  <a:pt x="1506" y="1805"/>
                </a:lnTo>
                <a:lnTo>
                  <a:pt x="1511" y="1809"/>
                </a:lnTo>
                <a:lnTo>
                  <a:pt x="1517" y="1812"/>
                </a:lnTo>
                <a:lnTo>
                  <a:pt x="1523" y="1815"/>
                </a:lnTo>
                <a:lnTo>
                  <a:pt x="1530" y="1818"/>
                </a:lnTo>
                <a:lnTo>
                  <a:pt x="1536" y="1822"/>
                </a:lnTo>
                <a:lnTo>
                  <a:pt x="1543" y="1825"/>
                </a:lnTo>
                <a:lnTo>
                  <a:pt x="1545" y="1828"/>
                </a:lnTo>
                <a:lnTo>
                  <a:pt x="1546" y="1831"/>
                </a:lnTo>
                <a:lnTo>
                  <a:pt x="1546" y="1835"/>
                </a:lnTo>
                <a:lnTo>
                  <a:pt x="1548" y="1841"/>
                </a:lnTo>
                <a:lnTo>
                  <a:pt x="1548" y="1847"/>
                </a:lnTo>
                <a:lnTo>
                  <a:pt x="1549" y="1853"/>
                </a:lnTo>
                <a:lnTo>
                  <a:pt x="1549" y="1860"/>
                </a:lnTo>
                <a:lnTo>
                  <a:pt x="1549" y="1866"/>
                </a:lnTo>
                <a:lnTo>
                  <a:pt x="1548" y="1873"/>
                </a:lnTo>
                <a:lnTo>
                  <a:pt x="1548" y="1879"/>
                </a:lnTo>
                <a:lnTo>
                  <a:pt x="1546" y="1885"/>
                </a:lnTo>
                <a:lnTo>
                  <a:pt x="1546" y="1890"/>
                </a:lnTo>
                <a:lnTo>
                  <a:pt x="1545" y="1895"/>
                </a:lnTo>
                <a:lnTo>
                  <a:pt x="1543" y="1898"/>
                </a:lnTo>
                <a:lnTo>
                  <a:pt x="1542" y="1901"/>
                </a:lnTo>
                <a:lnTo>
                  <a:pt x="1540" y="1902"/>
                </a:lnTo>
                <a:lnTo>
                  <a:pt x="1526" y="1893"/>
                </a:lnTo>
                <a:lnTo>
                  <a:pt x="1506" y="1883"/>
                </a:lnTo>
                <a:lnTo>
                  <a:pt x="1481" y="1870"/>
                </a:lnTo>
                <a:lnTo>
                  <a:pt x="1452" y="1854"/>
                </a:lnTo>
                <a:lnTo>
                  <a:pt x="1421" y="1837"/>
                </a:lnTo>
                <a:lnTo>
                  <a:pt x="1386" y="1819"/>
                </a:lnTo>
                <a:lnTo>
                  <a:pt x="1353" y="1800"/>
                </a:lnTo>
                <a:lnTo>
                  <a:pt x="1318" y="1781"/>
                </a:lnTo>
                <a:lnTo>
                  <a:pt x="1283" y="1762"/>
                </a:lnTo>
                <a:lnTo>
                  <a:pt x="1250" y="1744"/>
                </a:lnTo>
                <a:lnTo>
                  <a:pt x="1219" y="1725"/>
                </a:lnTo>
                <a:lnTo>
                  <a:pt x="1190" y="1709"/>
                </a:lnTo>
                <a:lnTo>
                  <a:pt x="1167" y="1693"/>
                </a:lnTo>
                <a:lnTo>
                  <a:pt x="1148" y="1680"/>
                </a:lnTo>
                <a:lnTo>
                  <a:pt x="1134" y="1668"/>
                </a:lnTo>
                <a:lnTo>
                  <a:pt x="1126" y="1659"/>
                </a:lnTo>
                <a:lnTo>
                  <a:pt x="1123" y="1652"/>
                </a:lnTo>
                <a:lnTo>
                  <a:pt x="1120" y="1646"/>
                </a:lnTo>
                <a:lnTo>
                  <a:pt x="1118" y="1639"/>
                </a:lnTo>
                <a:lnTo>
                  <a:pt x="1116" y="1632"/>
                </a:lnTo>
                <a:lnTo>
                  <a:pt x="1113" y="1626"/>
                </a:lnTo>
                <a:lnTo>
                  <a:pt x="1112" y="1618"/>
                </a:lnTo>
                <a:lnTo>
                  <a:pt x="1110" y="1613"/>
                </a:lnTo>
                <a:lnTo>
                  <a:pt x="1110" y="1605"/>
                </a:lnTo>
                <a:lnTo>
                  <a:pt x="1110" y="1598"/>
                </a:lnTo>
                <a:lnTo>
                  <a:pt x="1110" y="1591"/>
                </a:lnTo>
                <a:lnTo>
                  <a:pt x="1110" y="1584"/>
                </a:lnTo>
                <a:lnTo>
                  <a:pt x="1110" y="1576"/>
                </a:lnTo>
                <a:lnTo>
                  <a:pt x="1112" y="1569"/>
                </a:lnTo>
                <a:lnTo>
                  <a:pt x="1113" y="1562"/>
                </a:lnTo>
                <a:lnTo>
                  <a:pt x="1115" y="1554"/>
                </a:lnTo>
                <a:lnTo>
                  <a:pt x="1118" y="1546"/>
                </a:lnTo>
                <a:lnTo>
                  <a:pt x="1120" y="1538"/>
                </a:lnTo>
                <a:lnTo>
                  <a:pt x="1125" y="1531"/>
                </a:lnTo>
                <a:lnTo>
                  <a:pt x="1131" y="1522"/>
                </a:lnTo>
                <a:lnTo>
                  <a:pt x="1139" y="1515"/>
                </a:lnTo>
                <a:lnTo>
                  <a:pt x="1148" y="1505"/>
                </a:lnTo>
                <a:lnTo>
                  <a:pt x="1158" y="1496"/>
                </a:lnTo>
                <a:lnTo>
                  <a:pt x="1170" y="1486"/>
                </a:lnTo>
                <a:lnTo>
                  <a:pt x="1181" y="1474"/>
                </a:lnTo>
                <a:lnTo>
                  <a:pt x="1195" y="1464"/>
                </a:lnTo>
                <a:lnTo>
                  <a:pt x="1206" y="1453"/>
                </a:lnTo>
                <a:lnTo>
                  <a:pt x="1219" y="1441"/>
                </a:lnTo>
                <a:lnTo>
                  <a:pt x="1231" y="1428"/>
                </a:lnTo>
                <a:lnTo>
                  <a:pt x="1243" y="1416"/>
                </a:lnTo>
                <a:lnTo>
                  <a:pt x="1254" y="1402"/>
                </a:lnTo>
                <a:lnTo>
                  <a:pt x="1264" y="1389"/>
                </a:lnTo>
                <a:lnTo>
                  <a:pt x="1273" y="1376"/>
                </a:lnTo>
                <a:lnTo>
                  <a:pt x="1283" y="1376"/>
                </a:lnTo>
                <a:lnTo>
                  <a:pt x="1282" y="1374"/>
                </a:lnTo>
                <a:lnTo>
                  <a:pt x="1282" y="1373"/>
                </a:lnTo>
                <a:lnTo>
                  <a:pt x="1280" y="1371"/>
                </a:lnTo>
                <a:lnTo>
                  <a:pt x="1279" y="1370"/>
                </a:lnTo>
                <a:lnTo>
                  <a:pt x="1279" y="1368"/>
                </a:lnTo>
                <a:lnTo>
                  <a:pt x="1277" y="1367"/>
                </a:lnTo>
                <a:lnTo>
                  <a:pt x="1276" y="1364"/>
                </a:lnTo>
                <a:lnTo>
                  <a:pt x="1276" y="1363"/>
                </a:lnTo>
                <a:lnTo>
                  <a:pt x="1274" y="1361"/>
                </a:lnTo>
                <a:lnTo>
                  <a:pt x="1274" y="1360"/>
                </a:lnTo>
                <a:lnTo>
                  <a:pt x="1273" y="1357"/>
                </a:lnTo>
                <a:lnTo>
                  <a:pt x="1272" y="1355"/>
                </a:lnTo>
                <a:lnTo>
                  <a:pt x="1272" y="1352"/>
                </a:lnTo>
                <a:lnTo>
                  <a:pt x="1270" y="1351"/>
                </a:lnTo>
                <a:lnTo>
                  <a:pt x="1270" y="1348"/>
                </a:lnTo>
                <a:lnTo>
                  <a:pt x="1269" y="1347"/>
                </a:lnTo>
                <a:lnTo>
                  <a:pt x="1263" y="1357"/>
                </a:lnTo>
                <a:lnTo>
                  <a:pt x="1256" y="1365"/>
                </a:lnTo>
                <a:lnTo>
                  <a:pt x="1250" y="1371"/>
                </a:lnTo>
                <a:lnTo>
                  <a:pt x="1243" y="1377"/>
                </a:lnTo>
                <a:lnTo>
                  <a:pt x="1237" y="1381"/>
                </a:lnTo>
                <a:lnTo>
                  <a:pt x="1229" y="1386"/>
                </a:lnTo>
                <a:lnTo>
                  <a:pt x="1224" y="1389"/>
                </a:lnTo>
                <a:lnTo>
                  <a:pt x="1218" y="1390"/>
                </a:lnTo>
                <a:lnTo>
                  <a:pt x="1212" y="1390"/>
                </a:lnTo>
                <a:lnTo>
                  <a:pt x="1206" y="1392"/>
                </a:lnTo>
                <a:lnTo>
                  <a:pt x="1202" y="1392"/>
                </a:lnTo>
                <a:lnTo>
                  <a:pt x="1197" y="1392"/>
                </a:lnTo>
                <a:lnTo>
                  <a:pt x="1195" y="1390"/>
                </a:lnTo>
                <a:lnTo>
                  <a:pt x="1192" y="1390"/>
                </a:lnTo>
                <a:lnTo>
                  <a:pt x="1190" y="1390"/>
                </a:lnTo>
                <a:lnTo>
                  <a:pt x="1184" y="1415"/>
                </a:lnTo>
                <a:lnTo>
                  <a:pt x="1176" y="1438"/>
                </a:lnTo>
                <a:lnTo>
                  <a:pt x="1164" y="1458"/>
                </a:lnTo>
                <a:lnTo>
                  <a:pt x="1151" y="1476"/>
                </a:lnTo>
                <a:lnTo>
                  <a:pt x="1135" y="1492"/>
                </a:lnTo>
                <a:lnTo>
                  <a:pt x="1118" y="1505"/>
                </a:lnTo>
                <a:lnTo>
                  <a:pt x="1100" y="1517"/>
                </a:lnTo>
                <a:lnTo>
                  <a:pt x="1081" y="1527"/>
                </a:lnTo>
                <a:lnTo>
                  <a:pt x="1061" y="1536"/>
                </a:lnTo>
                <a:lnTo>
                  <a:pt x="1042" y="1543"/>
                </a:lnTo>
                <a:lnTo>
                  <a:pt x="1023" y="1547"/>
                </a:lnTo>
                <a:lnTo>
                  <a:pt x="1004" y="1552"/>
                </a:lnTo>
                <a:lnTo>
                  <a:pt x="987" y="1554"/>
                </a:lnTo>
                <a:lnTo>
                  <a:pt x="971" y="1556"/>
                </a:lnTo>
                <a:lnTo>
                  <a:pt x="958" y="1557"/>
                </a:lnTo>
                <a:lnTo>
                  <a:pt x="946" y="1557"/>
                </a:lnTo>
                <a:lnTo>
                  <a:pt x="895" y="1556"/>
                </a:lnTo>
                <a:lnTo>
                  <a:pt x="844" y="1550"/>
                </a:lnTo>
                <a:lnTo>
                  <a:pt x="795" y="1541"/>
                </a:lnTo>
                <a:lnTo>
                  <a:pt x="746" y="1531"/>
                </a:lnTo>
                <a:lnTo>
                  <a:pt x="699" y="1517"/>
                </a:lnTo>
                <a:lnTo>
                  <a:pt x="654" y="1501"/>
                </a:lnTo>
                <a:lnTo>
                  <a:pt x="610" y="1482"/>
                </a:lnTo>
                <a:lnTo>
                  <a:pt x="568" y="1461"/>
                </a:lnTo>
                <a:lnTo>
                  <a:pt x="529" y="1440"/>
                </a:lnTo>
                <a:lnTo>
                  <a:pt x="493" y="1415"/>
                </a:lnTo>
                <a:lnTo>
                  <a:pt x="458" y="1390"/>
                </a:lnTo>
                <a:lnTo>
                  <a:pt x="427" y="1363"/>
                </a:lnTo>
                <a:lnTo>
                  <a:pt x="400" y="1335"/>
                </a:lnTo>
                <a:lnTo>
                  <a:pt x="375" y="1307"/>
                </a:lnTo>
                <a:lnTo>
                  <a:pt x="353" y="1277"/>
                </a:lnTo>
                <a:lnTo>
                  <a:pt x="336" y="1248"/>
                </a:lnTo>
                <a:lnTo>
                  <a:pt x="314" y="1265"/>
                </a:lnTo>
                <a:lnTo>
                  <a:pt x="292" y="1283"/>
                </a:lnTo>
                <a:lnTo>
                  <a:pt x="270" y="1300"/>
                </a:lnTo>
                <a:lnTo>
                  <a:pt x="250" y="1317"/>
                </a:lnTo>
                <a:lnTo>
                  <a:pt x="228" y="1333"/>
                </a:lnTo>
                <a:lnTo>
                  <a:pt x="208" y="1351"/>
                </a:lnTo>
                <a:lnTo>
                  <a:pt x="187" y="1368"/>
                </a:lnTo>
                <a:lnTo>
                  <a:pt x="167" y="1386"/>
                </a:lnTo>
                <a:lnTo>
                  <a:pt x="147" y="1403"/>
                </a:lnTo>
                <a:lnTo>
                  <a:pt x="128" y="1421"/>
                </a:lnTo>
                <a:lnTo>
                  <a:pt x="108" y="1438"/>
                </a:lnTo>
                <a:lnTo>
                  <a:pt x="89" y="1456"/>
                </a:lnTo>
                <a:lnTo>
                  <a:pt x="68" y="1473"/>
                </a:lnTo>
                <a:lnTo>
                  <a:pt x="49" y="1490"/>
                </a:lnTo>
                <a:lnTo>
                  <a:pt x="31" y="1506"/>
                </a:lnTo>
                <a:lnTo>
                  <a:pt x="12" y="1524"/>
                </a:lnTo>
                <a:lnTo>
                  <a:pt x="9" y="1525"/>
                </a:lnTo>
                <a:lnTo>
                  <a:pt x="6" y="1525"/>
                </a:lnTo>
                <a:lnTo>
                  <a:pt x="4" y="1525"/>
                </a:lnTo>
                <a:lnTo>
                  <a:pt x="3" y="1525"/>
                </a:lnTo>
                <a:lnTo>
                  <a:pt x="1" y="1525"/>
                </a:lnTo>
                <a:lnTo>
                  <a:pt x="0" y="1525"/>
                </a:lnTo>
                <a:lnTo>
                  <a:pt x="0" y="1524"/>
                </a:lnTo>
                <a:lnTo>
                  <a:pt x="0" y="1522"/>
                </a:lnTo>
                <a:lnTo>
                  <a:pt x="0" y="1521"/>
                </a:lnTo>
                <a:lnTo>
                  <a:pt x="1" y="1520"/>
                </a:lnTo>
                <a:lnTo>
                  <a:pt x="1" y="1518"/>
                </a:lnTo>
                <a:lnTo>
                  <a:pt x="3" y="1515"/>
                </a:lnTo>
                <a:lnTo>
                  <a:pt x="4" y="1514"/>
                </a:lnTo>
                <a:lnTo>
                  <a:pt x="6" y="1511"/>
                </a:lnTo>
                <a:lnTo>
                  <a:pt x="7" y="1508"/>
                </a:lnTo>
                <a:lnTo>
                  <a:pt x="23" y="1490"/>
                </a:lnTo>
                <a:lnTo>
                  <a:pt x="41" y="1474"/>
                </a:lnTo>
                <a:lnTo>
                  <a:pt x="58" y="1457"/>
                </a:lnTo>
                <a:lnTo>
                  <a:pt x="77" y="1440"/>
                </a:lnTo>
                <a:lnTo>
                  <a:pt x="94" y="1422"/>
                </a:lnTo>
                <a:lnTo>
                  <a:pt x="113" y="1405"/>
                </a:lnTo>
                <a:lnTo>
                  <a:pt x="132" y="1387"/>
                </a:lnTo>
                <a:lnTo>
                  <a:pt x="151" y="1370"/>
                </a:lnTo>
                <a:lnTo>
                  <a:pt x="170" y="1352"/>
                </a:lnTo>
                <a:lnTo>
                  <a:pt x="190" y="1335"/>
                </a:lnTo>
                <a:lnTo>
                  <a:pt x="211" y="1316"/>
                </a:lnTo>
                <a:lnTo>
                  <a:pt x="233" y="1299"/>
                </a:lnTo>
                <a:lnTo>
                  <a:pt x="254" y="1280"/>
                </a:lnTo>
                <a:lnTo>
                  <a:pt x="276" y="1261"/>
                </a:lnTo>
                <a:lnTo>
                  <a:pt x="299" y="1242"/>
                </a:lnTo>
                <a:lnTo>
                  <a:pt x="324" y="1224"/>
                </a:lnTo>
                <a:lnTo>
                  <a:pt x="321" y="1217"/>
                </a:lnTo>
                <a:lnTo>
                  <a:pt x="320" y="1211"/>
                </a:lnTo>
                <a:lnTo>
                  <a:pt x="318" y="1205"/>
                </a:lnTo>
                <a:lnTo>
                  <a:pt x="315" y="1198"/>
                </a:lnTo>
                <a:lnTo>
                  <a:pt x="314" y="1192"/>
                </a:lnTo>
                <a:lnTo>
                  <a:pt x="312" y="1187"/>
                </a:lnTo>
                <a:lnTo>
                  <a:pt x="311" y="1181"/>
                </a:lnTo>
                <a:lnTo>
                  <a:pt x="310" y="1175"/>
                </a:lnTo>
                <a:lnTo>
                  <a:pt x="310" y="1169"/>
                </a:lnTo>
                <a:lnTo>
                  <a:pt x="308" y="1163"/>
                </a:lnTo>
                <a:lnTo>
                  <a:pt x="308" y="1157"/>
                </a:lnTo>
                <a:lnTo>
                  <a:pt x="307" y="1152"/>
                </a:lnTo>
                <a:lnTo>
                  <a:pt x="307" y="1144"/>
                </a:lnTo>
                <a:lnTo>
                  <a:pt x="307" y="1140"/>
                </a:lnTo>
                <a:lnTo>
                  <a:pt x="307" y="1133"/>
                </a:lnTo>
                <a:lnTo>
                  <a:pt x="307" y="1127"/>
                </a:lnTo>
                <a:lnTo>
                  <a:pt x="315" y="1078"/>
                </a:lnTo>
                <a:lnTo>
                  <a:pt x="328" y="1031"/>
                </a:lnTo>
                <a:lnTo>
                  <a:pt x="349" y="989"/>
                </a:lnTo>
                <a:lnTo>
                  <a:pt x="375" y="951"/>
                </a:lnTo>
                <a:lnTo>
                  <a:pt x="407" y="918"/>
                </a:lnTo>
                <a:lnTo>
                  <a:pt x="442" y="887"/>
                </a:lnTo>
                <a:lnTo>
                  <a:pt x="481" y="859"/>
                </a:lnTo>
                <a:lnTo>
                  <a:pt x="525" y="838"/>
                </a:lnTo>
                <a:lnTo>
                  <a:pt x="570" y="817"/>
                </a:lnTo>
                <a:lnTo>
                  <a:pt x="619" y="800"/>
                </a:lnTo>
                <a:lnTo>
                  <a:pt x="668" y="787"/>
                </a:lnTo>
                <a:lnTo>
                  <a:pt x="719" y="775"/>
                </a:lnTo>
                <a:lnTo>
                  <a:pt x="772" y="768"/>
                </a:lnTo>
                <a:lnTo>
                  <a:pt x="824" y="762"/>
                </a:lnTo>
                <a:lnTo>
                  <a:pt x="876" y="758"/>
                </a:lnTo>
                <a:lnTo>
                  <a:pt x="927" y="758"/>
                </a:lnTo>
                <a:lnTo>
                  <a:pt x="943" y="758"/>
                </a:lnTo>
                <a:lnTo>
                  <a:pt x="958" y="758"/>
                </a:lnTo>
                <a:lnTo>
                  <a:pt x="974" y="758"/>
                </a:lnTo>
                <a:lnTo>
                  <a:pt x="987" y="759"/>
                </a:lnTo>
                <a:lnTo>
                  <a:pt x="1001" y="759"/>
                </a:lnTo>
                <a:lnTo>
                  <a:pt x="1016" y="761"/>
                </a:lnTo>
                <a:lnTo>
                  <a:pt x="1029" y="762"/>
                </a:lnTo>
                <a:lnTo>
                  <a:pt x="1043" y="762"/>
                </a:lnTo>
                <a:lnTo>
                  <a:pt x="1057" y="763"/>
                </a:lnTo>
                <a:lnTo>
                  <a:pt x="1070" y="766"/>
                </a:lnTo>
                <a:lnTo>
                  <a:pt x="1081" y="768"/>
                </a:lnTo>
                <a:lnTo>
                  <a:pt x="1094" y="769"/>
                </a:lnTo>
                <a:lnTo>
                  <a:pt x="1107" y="772"/>
                </a:lnTo>
                <a:lnTo>
                  <a:pt x="1119" y="774"/>
                </a:lnTo>
                <a:lnTo>
                  <a:pt x="1132" y="777"/>
                </a:lnTo>
                <a:lnTo>
                  <a:pt x="1144" y="779"/>
                </a:lnTo>
                <a:close/>
                <a:moveTo>
                  <a:pt x="1379" y="865"/>
                </a:moveTo>
                <a:lnTo>
                  <a:pt x="1383" y="867"/>
                </a:lnTo>
                <a:lnTo>
                  <a:pt x="1386" y="870"/>
                </a:lnTo>
                <a:lnTo>
                  <a:pt x="1389" y="871"/>
                </a:lnTo>
                <a:lnTo>
                  <a:pt x="1394" y="872"/>
                </a:lnTo>
                <a:lnTo>
                  <a:pt x="1397" y="874"/>
                </a:lnTo>
                <a:lnTo>
                  <a:pt x="1401" y="877"/>
                </a:lnTo>
                <a:lnTo>
                  <a:pt x="1404" y="878"/>
                </a:lnTo>
                <a:lnTo>
                  <a:pt x="1408" y="880"/>
                </a:lnTo>
                <a:lnTo>
                  <a:pt x="1411" y="881"/>
                </a:lnTo>
                <a:lnTo>
                  <a:pt x="1414" y="884"/>
                </a:lnTo>
                <a:lnTo>
                  <a:pt x="1418" y="886"/>
                </a:lnTo>
                <a:lnTo>
                  <a:pt x="1421" y="887"/>
                </a:lnTo>
                <a:lnTo>
                  <a:pt x="1424" y="888"/>
                </a:lnTo>
                <a:lnTo>
                  <a:pt x="1429" y="891"/>
                </a:lnTo>
                <a:lnTo>
                  <a:pt x="1431" y="893"/>
                </a:lnTo>
                <a:lnTo>
                  <a:pt x="1434" y="894"/>
                </a:lnTo>
                <a:lnTo>
                  <a:pt x="1431" y="888"/>
                </a:lnTo>
                <a:lnTo>
                  <a:pt x="1429" y="884"/>
                </a:lnTo>
                <a:lnTo>
                  <a:pt x="1424" y="878"/>
                </a:lnTo>
                <a:lnTo>
                  <a:pt x="1421" y="874"/>
                </a:lnTo>
                <a:lnTo>
                  <a:pt x="1417" y="868"/>
                </a:lnTo>
                <a:lnTo>
                  <a:pt x="1414" y="864"/>
                </a:lnTo>
                <a:lnTo>
                  <a:pt x="1410" y="859"/>
                </a:lnTo>
                <a:lnTo>
                  <a:pt x="1405" y="854"/>
                </a:lnTo>
                <a:lnTo>
                  <a:pt x="1402" y="849"/>
                </a:lnTo>
                <a:lnTo>
                  <a:pt x="1398" y="845"/>
                </a:lnTo>
                <a:lnTo>
                  <a:pt x="1394" y="840"/>
                </a:lnTo>
                <a:lnTo>
                  <a:pt x="1389" y="836"/>
                </a:lnTo>
                <a:lnTo>
                  <a:pt x="1385" y="830"/>
                </a:lnTo>
                <a:lnTo>
                  <a:pt x="1381" y="826"/>
                </a:lnTo>
                <a:lnTo>
                  <a:pt x="1376" y="822"/>
                </a:lnTo>
                <a:lnTo>
                  <a:pt x="1372" y="817"/>
                </a:lnTo>
                <a:lnTo>
                  <a:pt x="1373" y="822"/>
                </a:lnTo>
                <a:lnTo>
                  <a:pt x="1373" y="824"/>
                </a:lnTo>
                <a:lnTo>
                  <a:pt x="1375" y="827"/>
                </a:lnTo>
                <a:lnTo>
                  <a:pt x="1375" y="832"/>
                </a:lnTo>
                <a:lnTo>
                  <a:pt x="1375" y="835"/>
                </a:lnTo>
                <a:lnTo>
                  <a:pt x="1376" y="838"/>
                </a:lnTo>
                <a:lnTo>
                  <a:pt x="1376" y="840"/>
                </a:lnTo>
                <a:lnTo>
                  <a:pt x="1376" y="845"/>
                </a:lnTo>
                <a:lnTo>
                  <a:pt x="1376" y="848"/>
                </a:lnTo>
                <a:lnTo>
                  <a:pt x="1378" y="851"/>
                </a:lnTo>
                <a:lnTo>
                  <a:pt x="1378" y="854"/>
                </a:lnTo>
                <a:lnTo>
                  <a:pt x="1378" y="855"/>
                </a:lnTo>
                <a:lnTo>
                  <a:pt x="1378" y="858"/>
                </a:lnTo>
                <a:lnTo>
                  <a:pt x="1379" y="861"/>
                </a:lnTo>
                <a:lnTo>
                  <a:pt x="1379" y="864"/>
                </a:lnTo>
                <a:lnTo>
                  <a:pt x="1379" y="865"/>
                </a:lnTo>
                <a:close/>
                <a:moveTo>
                  <a:pt x="673" y="1108"/>
                </a:moveTo>
                <a:lnTo>
                  <a:pt x="677" y="1130"/>
                </a:lnTo>
                <a:lnTo>
                  <a:pt x="684" y="1150"/>
                </a:lnTo>
                <a:lnTo>
                  <a:pt x="696" y="1169"/>
                </a:lnTo>
                <a:lnTo>
                  <a:pt x="711" y="1187"/>
                </a:lnTo>
                <a:lnTo>
                  <a:pt x="727" y="1204"/>
                </a:lnTo>
                <a:lnTo>
                  <a:pt x="744" y="1219"/>
                </a:lnTo>
                <a:lnTo>
                  <a:pt x="764" y="1233"/>
                </a:lnTo>
                <a:lnTo>
                  <a:pt x="785" y="1245"/>
                </a:lnTo>
                <a:lnTo>
                  <a:pt x="807" y="1256"/>
                </a:lnTo>
                <a:lnTo>
                  <a:pt x="828" y="1265"/>
                </a:lnTo>
                <a:lnTo>
                  <a:pt x="850" y="1274"/>
                </a:lnTo>
                <a:lnTo>
                  <a:pt x="870" y="1280"/>
                </a:lnTo>
                <a:lnTo>
                  <a:pt x="892" y="1285"/>
                </a:lnTo>
                <a:lnTo>
                  <a:pt x="911" y="1288"/>
                </a:lnTo>
                <a:lnTo>
                  <a:pt x="929" y="1291"/>
                </a:lnTo>
                <a:lnTo>
                  <a:pt x="945" y="1291"/>
                </a:lnTo>
                <a:lnTo>
                  <a:pt x="961" y="1291"/>
                </a:lnTo>
                <a:lnTo>
                  <a:pt x="977" y="1290"/>
                </a:lnTo>
                <a:lnTo>
                  <a:pt x="993" y="1288"/>
                </a:lnTo>
                <a:lnTo>
                  <a:pt x="1009" y="1287"/>
                </a:lnTo>
                <a:lnTo>
                  <a:pt x="1025" y="1285"/>
                </a:lnTo>
                <a:lnTo>
                  <a:pt x="1041" y="1283"/>
                </a:lnTo>
                <a:lnTo>
                  <a:pt x="1055" y="1278"/>
                </a:lnTo>
                <a:lnTo>
                  <a:pt x="1070" y="1274"/>
                </a:lnTo>
                <a:lnTo>
                  <a:pt x="1084" y="1268"/>
                </a:lnTo>
                <a:lnTo>
                  <a:pt x="1096" y="1262"/>
                </a:lnTo>
                <a:lnTo>
                  <a:pt x="1107" y="1255"/>
                </a:lnTo>
                <a:lnTo>
                  <a:pt x="1118" y="1246"/>
                </a:lnTo>
                <a:lnTo>
                  <a:pt x="1128" y="1236"/>
                </a:lnTo>
                <a:lnTo>
                  <a:pt x="1135" y="1224"/>
                </a:lnTo>
                <a:lnTo>
                  <a:pt x="1139" y="1211"/>
                </a:lnTo>
                <a:lnTo>
                  <a:pt x="1144" y="1197"/>
                </a:lnTo>
                <a:lnTo>
                  <a:pt x="1144" y="1191"/>
                </a:lnTo>
                <a:lnTo>
                  <a:pt x="1144" y="1184"/>
                </a:lnTo>
                <a:lnTo>
                  <a:pt x="1144" y="1176"/>
                </a:lnTo>
                <a:lnTo>
                  <a:pt x="1142" y="1171"/>
                </a:lnTo>
                <a:lnTo>
                  <a:pt x="1141" y="1163"/>
                </a:lnTo>
                <a:lnTo>
                  <a:pt x="1139" y="1157"/>
                </a:lnTo>
                <a:lnTo>
                  <a:pt x="1138" y="1150"/>
                </a:lnTo>
                <a:lnTo>
                  <a:pt x="1135" y="1144"/>
                </a:lnTo>
                <a:lnTo>
                  <a:pt x="1132" y="1139"/>
                </a:lnTo>
                <a:lnTo>
                  <a:pt x="1131" y="1133"/>
                </a:lnTo>
                <a:lnTo>
                  <a:pt x="1128" y="1127"/>
                </a:lnTo>
                <a:lnTo>
                  <a:pt x="1125" y="1121"/>
                </a:lnTo>
                <a:lnTo>
                  <a:pt x="1123" y="1115"/>
                </a:lnTo>
                <a:lnTo>
                  <a:pt x="1120" y="1111"/>
                </a:lnTo>
                <a:lnTo>
                  <a:pt x="1119" y="1105"/>
                </a:lnTo>
                <a:lnTo>
                  <a:pt x="1118" y="1101"/>
                </a:lnTo>
                <a:lnTo>
                  <a:pt x="1110" y="1105"/>
                </a:lnTo>
                <a:lnTo>
                  <a:pt x="1103" y="1110"/>
                </a:lnTo>
                <a:lnTo>
                  <a:pt x="1097" y="1114"/>
                </a:lnTo>
                <a:lnTo>
                  <a:pt x="1090" y="1118"/>
                </a:lnTo>
                <a:lnTo>
                  <a:pt x="1084" y="1121"/>
                </a:lnTo>
                <a:lnTo>
                  <a:pt x="1077" y="1125"/>
                </a:lnTo>
                <a:lnTo>
                  <a:pt x="1070" y="1130"/>
                </a:lnTo>
                <a:lnTo>
                  <a:pt x="1062" y="1133"/>
                </a:lnTo>
                <a:lnTo>
                  <a:pt x="1055" y="1136"/>
                </a:lnTo>
                <a:lnTo>
                  <a:pt x="1048" y="1139"/>
                </a:lnTo>
                <a:lnTo>
                  <a:pt x="1041" y="1141"/>
                </a:lnTo>
                <a:lnTo>
                  <a:pt x="1033" y="1143"/>
                </a:lnTo>
                <a:lnTo>
                  <a:pt x="1025" y="1144"/>
                </a:lnTo>
                <a:lnTo>
                  <a:pt x="1017" y="1144"/>
                </a:lnTo>
                <a:lnTo>
                  <a:pt x="1009" y="1144"/>
                </a:lnTo>
                <a:lnTo>
                  <a:pt x="1000" y="1144"/>
                </a:lnTo>
                <a:lnTo>
                  <a:pt x="988" y="1143"/>
                </a:lnTo>
                <a:lnTo>
                  <a:pt x="979" y="1140"/>
                </a:lnTo>
                <a:lnTo>
                  <a:pt x="971" y="1137"/>
                </a:lnTo>
                <a:lnTo>
                  <a:pt x="965" y="1134"/>
                </a:lnTo>
                <a:lnTo>
                  <a:pt x="961" y="1130"/>
                </a:lnTo>
                <a:lnTo>
                  <a:pt x="956" y="1125"/>
                </a:lnTo>
                <a:lnTo>
                  <a:pt x="953" y="1121"/>
                </a:lnTo>
                <a:lnTo>
                  <a:pt x="950" y="1117"/>
                </a:lnTo>
                <a:lnTo>
                  <a:pt x="948" y="1112"/>
                </a:lnTo>
                <a:lnTo>
                  <a:pt x="946" y="1108"/>
                </a:lnTo>
                <a:lnTo>
                  <a:pt x="945" y="1104"/>
                </a:lnTo>
                <a:lnTo>
                  <a:pt x="942" y="1101"/>
                </a:lnTo>
                <a:lnTo>
                  <a:pt x="939" y="1099"/>
                </a:lnTo>
                <a:lnTo>
                  <a:pt x="934" y="1098"/>
                </a:lnTo>
                <a:lnTo>
                  <a:pt x="930" y="1098"/>
                </a:lnTo>
                <a:lnTo>
                  <a:pt x="924" y="1099"/>
                </a:lnTo>
                <a:lnTo>
                  <a:pt x="921" y="1099"/>
                </a:lnTo>
                <a:lnTo>
                  <a:pt x="917" y="1101"/>
                </a:lnTo>
                <a:lnTo>
                  <a:pt x="913" y="1101"/>
                </a:lnTo>
                <a:lnTo>
                  <a:pt x="910" y="1102"/>
                </a:lnTo>
                <a:lnTo>
                  <a:pt x="905" y="1104"/>
                </a:lnTo>
                <a:lnTo>
                  <a:pt x="902" y="1105"/>
                </a:lnTo>
                <a:lnTo>
                  <a:pt x="900" y="1107"/>
                </a:lnTo>
                <a:lnTo>
                  <a:pt x="897" y="1108"/>
                </a:lnTo>
                <a:lnTo>
                  <a:pt x="894" y="1110"/>
                </a:lnTo>
                <a:lnTo>
                  <a:pt x="891" y="1112"/>
                </a:lnTo>
                <a:lnTo>
                  <a:pt x="889" y="1115"/>
                </a:lnTo>
                <a:lnTo>
                  <a:pt x="888" y="1118"/>
                </a:lnTo>
                <a:lnTo>
                  <a:pt x="886" y="1123"/>
                </a:lnTo>
                <a:lnTo>
                  <a:pt x="885" y="1127"/>
                </a:lnTo>
                <a:lnTo>
                  <a:pt x="884" y="1131"/>
                </a:lnTo>
                <a:lnTo>
                  <a:pt x="884" y="1137"/>
                </a:lnTo>
                <a:lnTo>
                  <a:pt x="885" y="1141"/>
                </a:lnTo>
                <a:lnTo>
                  <a:pt x="886" y="1146"/>
                </a:lnTo>
                <a:lnTo>
                  <a:pt x="888" y="1150"/>
                </a:lnTo>
                <a:lnTo>
                  <a:pt x="892" y="1155"/>
                </a:lnTo>
                <a:lnTo>
                  <a:pt x="895" y="1159"/>
                </a:lnTo>
                <a:lnTo>
                  <a:pt x="901" y="1163"/>
                </a:lnTo>
                <a:lnTo>
                  <a:pt x="905" y="1168"/>
                </a:lnTo>
                <a:lnTo>
                  <a:pt x="911" y="1173"/>
                </a:lnTo>
                <a:lnTo>
                  <a:pt x="917" y="1178"/>
                </a:lnTo>
                <a:lnTo>
                  <a:pt x="923" y="1182"/>
                </a:lnTo>
                <a:lnTo>
                  <a:pt x="929" y="1187"/>
                </a:lnTo>
                <a:lnTo>
                  <a:pt x="934" y="1191"/>
                </a:lnTo>
                <a:lnTo>
                  <a:pt x="940" y="1195"/>
                </a:lnTo>
                <a:lnTo>
                  <a:pt x="946" y="1200"/>
                </a:lnTo>
                <a:lnTo>
                  <a:pt x="952" y="1203"/>
                </a:lnTo>
                <a:lnTo>
                  <a:pt x="956" y="1207"/>
                </a:lnTo>
                <a:lnTo>
                  <a:pt x="956" y="1210"/>
                </a:lnTo>
                <a:lnTo>
                  <a:pt x="955" y="1211"/>
                </a:lnTo>
                <a:lnTo>
                  <a:pt x="955" y="1214"/>
                </a:lnTo>
                <a:lnTo>
                  <a:pt x="953" y="1219"/>
                </a:lnTo>
                <a:lnTo>
                  <a:pt x="952" y="1223"/>
                </a:lnTo>
                <a:lnTo>
                  <a:pt x="950" y="1227"/>
                </a:lnTo>
                <a:lnTo>
                  <a:pt x="949" y="1233"/>
                </a:lnTo>
                <a:lnTo>
                  <a:pt x="946" y="1237"/>
                </a:lnTo>
                <a:lnTo>
                  <a:pt x="945" y="1242"/>
                </a:lnTo>
                <a:lnTo>
                  <a:pt x="942" y="1246"/>
                </a:lnTo>
                <a:lnTo>
                  <a:pt x="940" y="1251"/>
                </a:lnTo>
                <a:lnTo>
                  <a:pt x="937" y="1253"/>
                </a:lnTo>
                <a:lnTo>
                  <a:pt x="934" y="1256"/>
                </a:lnTo>
                <a:lnTo>
                  <a:pt x="932" y="1259"/>
                </a:lnTo>
                <a:lnTo>
                  <a:pt x="930" y="1259"/>
                </a:lnTo>
                <a:lnTo>
                  <a:pt x="910" y="1249"/>
                </a:lnTo>
                <a:lnTo>
                  <a:pt x="892" y="1237"/>
                </a:lnTo>
                <a:lnTo>
                  <a:pt x="875" y="1226"/>
                </a:lnTo>
                <a:lnTo>
                  <a:pt x="859" y="1214"/>
                </a:lnTo>
                <a:lnTo>
                  <a:pt x="844" y="1203"/>
                </a:lnTo>
                <a:lnTo>
                  <a:pt x="830" y="1191"/>
                </a:lnTo>
                <a:lnTo>
                  <a:pt x="818" y="1181"/>
                </a:lnTo>
                <a:lnTo>
                  <a:pt x="805" y="1169"/>
                </a:lnTo>
                <a:lnTo>
                  <a:pt x="795" y="1159"/>
                </a:lnTo>
                <a:lnTo>
                  <a:pt x="783" y="1150"/>
                </a:lnTo>
                <a:lnTo>
                  <a:pt x="773" y="1141"/>
                </a:lnTo>
                <a:lnTo>
                  <a:pt x="764" y="1133"/>
                </a:lnTo>
                <a:lnTo>
                  <a:pt x="756" y="1127"/>
                </a:lnTo>
                <a:lnTo>
                  <a:pt x="747" y="1121"/>
                </a:lnTo>
                <a:lnTo>
                  <a:pt x="738" y="1117"/>
                </a:lnTo>
                <a:lnTo>
                  <a:pt x="731" y="1114"/>
                </a:lnTo>
                <a:lnTo>
                  <a:pt x="727" y="1112"/>
                </a:lnTo>
                <a:lnTo>
                  <a:pt x="724" y="1111"/>
                </a:lnTo>
                <a:lnTo>
                  <a:pt x="721" y="1111"/>
                </a:lnTo>
                <a:lnTo>
                  <a:pt x="716" y="1110"/>
                </a:lnTo>
                <a:lnTo>
                  <a:pt x="714" y="1110"/>
                </a:lnTo>
                <a:lnTo>
                  <a:pt x="711" y="1110"/>
                </a:lnTo>
                <a:lnTo>
                  <a:pt x="706" y="1108"/>
                </a:lnTo>
                <a:lnTo>
                  <a:pt x="703" y="1108"/>
                </a:lnTo>
                <a:lnTo>
                  <a:pt x="699" y="1108"/>
                </a:lnTo>
                <a:lnTo>
                  <a:pt x="696" y="1108"/>
                </a:lnTo>
                <a:lnTo>
                  <a:pt x="692" y="1108"/>
                </a:lnTo>
                <a:lnTo>
                  <a:pt x="689" y="1108"/>
                </a:lnTo>
                <a:lnTo>
                  <a:pt x="684" y="1108"/>
                </a:lnTo>
                <a:lnTo>
                  <a:pt x="680" y="1108"/>
                </a:lnTo>
                <a:lnTo>
                  <a:pt x="676" y="1108"/>
                </a:lnTo>
                <a:lnTo>
                  <a:pt x="673" y="1108"/>
                </a:lnTo>
                <a:close/>
                <a:moveTo>
                  <a:pt x="1288" y="476"/>
                </a:moveTo>
                <a:lnTo>
                  <a:pt x="1283" y="484"/>
                </a:lnTo>
                <a:lnTo>
                  <a:pt x="1279" y="491"/>
                </a:lnTo>
                <a:lnTo>
                  <a:pt x="1274" y="500"/>
                </a:lnTo>
                <a:lnTo>
                  <a:pt x="1269" y="509"/>
                </a:lnTo>
                <a:lnTo>
                  <a:pt x="1264" y="518"/>
                </a:lnTo>
                <a:lnTo>
                  <a:pt x="1259" y="526"/>
                </a:lnTo>
                <a:lnTo>
                  <a:pt x="1254" y="535"/>
                </a:lnTo>
                <a:lnTo>
                  <a:pt x="1250" y="544"/>
                </a:lnTo>
                <a:lnTo>
                  <a:pt x="1245" y="553"/>
                </a:lnTo>
                <a:lnTo>
                  <a:pt x="1243" y="561"/>
                </a:lnTo>
                <a:lnTo>
                  <a:pt x="1240" y="570"/>
                </a:lnTo>
                <a:lnTo>
                  <a:pt x="1238" y="579"/>
                </a:lnTo>
                <a:lnTo>
                  <a:pt x="1237" y="586"/>
                </a:lnTo>
                <a:lnTo>
                  <a:pt x="1238" y="593"/>
                </a:lnTo>
                <a:lnTo>
                  <a:pt x="1240" y="602"/>
                </a:lnTo>
                <a:lnTo>
                  <a:pt x="1243" y="608"/>
                </a:lnTo>
                <a:lnTo>
                  <a:pt x="1244" y="612"/>
                </a:lnTo>
                <a:lnTo>
                  <a:pt x="1247" y="618"/>
                </a:lnTo>
                <a:lnTo>
                  <a:pt x="1251" y="622"/>
                </a:lnTo>
                <a:lnTo>
                  <a:pt x="1254" y="627"/>
                </a:lnTo>
                <a:lnTo>
                  <a:pt x="1259" y="631"/>
                </a:lnTo>
                <a:lnTo>
                  <a:pt x="1263" y="637"/>
                </a:lnTo>
                <a:lnTo>
                  <a:pt x="1267" y="641"/>
                </a:lnTo>
                <a:lnTo>
                  <a:pt x="1273" y="646"/>
                </a:lnTo>
                <a:lnTo>
                  <a:pt x="1277" y="651"/>
                </a:lnTo>
                <a:lnTo>
                  <a:pt x="1283" y="656"/>
                </a:lnTo>
                <a:lnTo>
                  <a:pt x="1289" y="662"/>
                </a:lnTo>
                <a:lnTo>
                  <a:pt x="1296" y="666"/>
                </a:lnTo>
                <a:lnTo>
                  <a:pt x="1302" y="672"/>
                </a:lnTo>
                <a:lnTo>
                  <a:pt x="1308" y="678"/>
                </a:lnTo>
                <a:lnTo>
                  <a:pt x="1315" y="682"/>
                </a:lnTo>
                <a:lnTo>
                  <a:pt x="1321" y="688"/>
                </a:lnTo>
                <a:lnTo>
                  <a:pt x="1320" y="675"/>
                </a:lnTo>
                <a:lnTo>
                  <a:pt x="1318" y="660"/>
                </a:lnTo>
                <a:lnTo>
                  <a:pt x="1315" y="647"/>
                </a:lnTo>
                <a:lnTo>
                  <a:pt x="1314" y="634"/>
                </a:lnTo>
                <a:lnTo>
                  <a:pt x="1312" y="619"/>
                </a:lnTo>
                <a:lnTo>
                  <a:pt x="1309" y="606"/>
                </a:lnTo>
                <a:lnTo>
                  <a:pt x="1308" y="593"/>
                </a:lnTo>
                <a:lnTo>
                  <a:pt x="1305" y="580"/>
                </a:lnTo>
                <a:lnTo>
                  <a:pt x="1304" y="567"/>
                </a:lnTo>
                <a:lnTo>
                  <a:pt x="1301" y="554"/>
                </a:lnTo>
                <a:lnTo>
                  <a:pt x="1299" y="541"/>
                </a:lnTo>
                <a:lnTo>
                  <a:pt x="1296" y="528"/>
                </a:lnTo>
                <a:lnTo>
                  <a:pt x="1295" y="515"/>
                </a:lnTo>
                <a:lnTo>
                  <a:pt x="1292" y="502"/>
                </a:lnTo>
                <a:lnTo>
                  <a:pt x="1290" y="489"/>
                </a:lnTo>
                <a:lnTo>
                  <a:pt x="1288" y="476"/>
                </a:lnTo>
                <a:close/>
                <a:moveTo>
                  <a:pt x="1523" y="1299"/>
                </a:moveTo>
                <a:lnTo>
                  <a:pt x="1516" y="1297"/>
                </a:lnTo>
                <a:lnTo>
                  <a:pt x="1507" y="1296"/>
                </a:lnTo>
                <a:lnTo>
                  <a:pt x="1500" y="1294"/>
                </a:lnTo>
                <a:lnTo>
                  <a:pt x="1491" y="1294"/>
                </a:lnTo>
                <a:lnTo>
                  <a:pt x="1482" y="1293"/>
                </a:lnTo>
                <a:lnTo>
                  <a:pt x="1474" y="1293"/>
                </a:lnTo>
                <a:lnTo>
                  <a:pt x="1465" y="1293"/>
                </a:lnTo>
                <a:lnTo>
                  <a:pt x="1456" y="1291"/>
                </a:lnTo>
                <a:lnTo>
                  <a:pt x="1447" y="1291"/>
                </a:lnTo>
                <a:lnTo>
                  <a:pt x="1439" y="1291"/>
                </a:lnTo>
                <a:lnTo>
                  <a:pt x="1430" y="1291"/>
                </a:lnTo>
                <a:lnTo>
                  <a:pt x="1420" y="1293"/>
                </a:lnTo>
                <a:lnTo>
                  <a:pt x="1411" y="1293"/>
                </a:lnTo>
                <a:lnTo>
                  <a:pt x="1402" y="1294"/>
                </a:lnTo>
                <a:lnTo>
                  <a:pt x="1394" y="1294"/>
                </a:lnTo>
                <a:lnTo>
                  <a:pt x="1383" y="1296"/>
                </a:lnTo>
                <a:lnTo>
                  <a:pt x="1386" y="1300"/>
                </a:lnTo>
                <a:lnTo>
                  <a:pt x="1388" y="1306"/>
                </a:lnTo>
                <a:lnTo>
                  <a:pt x="1389" y="1310"/>
                </a:lnTo>
                <a:lnTo>
                  <a:pt x="1391" y="1315"/>
                </a:lnTo>
                <a:lnTo>
                  <a:pt x="1392" y="1317"/>
                </a:lnTo>
                <a:lnTo>
                  <a:pt x="1394" y="1322"/>
                </a:lnTo>
                <a:lnTo>
                  <a:pt x="1395" y="1325"/>
                </a:lnTo>
                <a:lnTo>
                  <a:pt x="1395" y="1329"/>
                </a:lnTo>
                <a:lnTo>
                  <a:pt x="1397" y="1332"/>
                </a:lnTo>
                <a:lnTo>
                  <a:pt x="1397" y="1336"/>
                </a:lnTo>
                <a:lnTo>
                  <a:pt x="1398" y="1339"/>
                </a:lnTo>
                <a:lnTo>
                  <a:pt x="1398" y="1344"/>
                </a:lnTo>
                <a:lnTo>
                  <a:pt x="1398" y="1347"/>
                </a:lnTo>
                <a:lnTo>
                  <a:pt x="1398" y="1351"/>
                </a:lnTo>
                <a:lnTo>
                  <a:pt x="1398" y="1354"/>
                </a:lnTo>
                <a:lnTo>
                  <a:pt x="1398" y="1358"/>
                </a:lnTo>
                <a:lnTo>
                  <a:pt x="1398" y="1361"/>
                </a:lnTo>
                <a:lnTo>
                  <a:pt x="1398" y="1364"/>
                </a:lnTo>
                <a:lnTo>
                  <a:pt x="1397" y="1368"/>
                </a:lnTo>
                <a:lnTo>
                  <a:pt x="1395" y="1373"/>
                </a:lnTo>
                <a:lnTo>
                  <a:pt x="1394" y="1377"/>
                </a:lnTo>
                <a:lnTo>
                  <a:pt x="1392" y="1381"/>
                </a:lnTo>
                <a:lnTo>
                  <a:pt x="1389" y="1386"/>
                </a:lnTo>
                <a:lnTo>
                  <a:pt x="1386" y="1390"/>
                </a:lnTo>
                <a:lnTo>
                  <a:pt x="1383" y="1395"/>
                </a:lnTo>
                <a:lnTo>
                  <a:pt x="1381" y="1399"/>
                </a:lnTo>
                <a:lnTo>
                  <a:pt x="1376" y="1403"/>
                </a:lnTo>
                <a:lnTo>
                  <a:pt x="1372" y="1406"/>
                </a:lnTo>
                <a:lnTo>
                  <a:pt x="1368" y="1409"/>
                </a:lnTo>
                <a:lnTo>
                  <a:pt x="1362" y="1412"/>
                </a:lnTo>
                <a:lnTo>
                  <a:pt x="1356" y="1413"/>
                </a:lnTo>
                <a:lnTo>
                  <a:pt x="1350" y="1413"/>
                </a:lnTo>
                <a:lnTo>
                  <a:pt x="1347" y="1413"/>
                </a:lnTo>
                <a:lnTo>
                  <a:pt x="1343" y="1413"/>
                </a:lnTo>
                <a:lnTo>
                  <a:pt x="1338" y="1412"/>
                </a:lnTo>
                <a:lnTo>
                  <a:pt x="1336" y="1412"/>
                </a:lnTo>
                <a:lnTo>
                  <a:pt x="1331" y="1411"/>
                </a:lnTo>
                <a:lnTo>
                  <a:pt x="1327" y="1409"/>
                </a:lnTo>
                <a:lnTo>
                  <a:pt x="1324" y="1408"/>
                </a:lnTo>
                <a:lnTo>
                  <a:pt x="1320" y="1405"/>
                </a:lnTo>
                <a:lnTo>
                  <a:pt x="1315" y="1403"/>
                </a:lnTo>
                <a:lnTo>
                  <a:pt x="1311" y="1400"/>
                </a:lnTo>
                <a:lnTo>
                  <a:pt x="1306" y="1397"/>
                </a:lnTo>
                <a:lnTo>
                  <a:pt x="1304" y="1396"/>
                </a:lnTo>
                <a:lnTo>
                  <a:pt x="1299" y="1393"/>
                </a:lnTo>
                <a:lnTo>
                  <a:pt x="1295" y="1389"/>
                </a:lnTo>
                <a:lnTo>
                  <a:pt x="1292" y="1386"/>
                </a:lnTo>
                <a:lnTo>
                  <a:pt x="1288" y="1383"/>
                </a:lnTo>
                <a:lnTo>
                  <a:pt x="1285" y="1393"/>
                </a:lnTo>
                <a:lnTo>
                  <a:pt x="1280" y="1405"/>
                </a:lnTo>
                <a:lnTo>
                  <a:pt x="1277" y="1415"/>
                </a:lnTo>
                <a:lnTo>
                  <a:pt x="1273" y="1425"/>
                </a:lnTo>
                <a:lnTo>
                  <a:pt x="1269" y="1435"/>
                </a:lnTo>
                <a:lnTo>
                  <a:pt x="1264" y="1445"/>
                </a:lnTo>
                <a:lnTo>
                  <a:pt x="1260" y="1454"/>
                </a:lnTo>
                <a:lnTo>
                  <a:pt x="1256" y="1464"/>
                </a:lnTo>
                <a:lnTo>
                  <a:pt x="1251" y="1473"/>
                </a:lnTo>
                <a:lnTo>
                  <a:pt x="1247" y="1483"/>
                </a:lnTo>
                <a:lnTo>
                  <a:pt x="1243" y="1492"/>
                </a:lnTo>
                <a:lnTo>
                  <a:pt x="1238" y="1501"/>
                </a:lnTo>
                <a:lnTo>
                  <a:pt x="1234" y="1511"/>
                </a:lnTo>
                <a:lnTo>
                  <a:pt x="1229" y="1520"/>
                </a:lnTo>
                <a:lnTo>
                  <a:pt x="1227" y="1530"/>
                </a:lnTo>
                <a:lnTo>
                  <a:pt x="1224" y="1538"/>
                </a:lnTo>
                <a:lnTo>
                  <a:pt x="1222" y="1543"/>
                </a:lnTo>
                <a:lnTo>
                  <a:pt x="1222" y="1547"/>
                </a:lnTo>
                <a:lnTo>
                  <a:pt x="1224" y="1550"/>
                </a:lnTo>
                <a:lnTo>
                  <a:pt x="1225" y="1554"/>
                </a:lnTo>
                <a:lnTo>
                  <a:pt x="1228" y="1559"/>
                </a:lnTo>
                <a:lnTo>
                  <a:pt x="1231" y="1562"/>
                </a:lnTo>
                <a:lnTo>
                  <a:pt x="1234" y="1565"/>
                </a:lnTo>
                <a:lnTo>
                  <a:pt x="1238" y="1568"/>
                </a:lnTo>
                <a:lnTo>
                  <a:pt x="1243" y="1570"/>
                </a:lnTo>
                <a:lnTo>
                  <a:pt x="1247" y="1572"/>
                </a:lnTo>
                <a:lnTo>
                  <a:pt x="1251" y="1573"/>
                </a:lnTo>
                <a:lnTo>
                  <a:pt x="1257" y="1575"/>
                </a:lnTo>
                <a:lnTo>
                  <a:pt x="1261" y="1575"/>
                </a:lnTo>
                <a:lnTo>
                  <a:pt x="1266" y="1573"/>
                </a:lnTo>
                <a:lnTo>
                  <a:pt x="1270" y="1572"/>
                </a:lnTo>
                <a:lnTo>
                  <a:pt x="1273" y="1570"/>
                </a:lnTo>
                <a:lnTo>
                  <a:pt x="1277" y="1566"/>
                </a:lnTo>
                <a:lnTo>
                  <a:pt x="1282" y="1562"/>
                </a:lnTo>
                <a:lnTo>
                  <a:pt x="1286" y="1556"/>
                </a:lnTo>
                <a:lnTo>
                  <a:pt x="1290" y="1552"/>
                </a:lnTo>
                <a:lnTo>
                  <a:pt x="1295" y="1546"/>
                </a:lnTo>
                <a:lnTo>
                  <a:pt x="1299" y="1538"/>
                </a:lnTo>
                <a:lnTo>
                  <a:pt x="1302" y="1533"/>
                </a:lnTo>
                <a:lnTo>
                  <a:pt x="1306" y="1525"/>
                </a:lnTo>
                <a:lnTo>
                  <a:pt x="1311" y="1520"/>
                </a:lnTo>
                <a:lnTo>
                  <a:pt x="1315" y="1512"/>
                </a:lnTo>
                <a:lnTo>
                  <a:pt x="1321" y="1505"/>
                </a:lnTo>
                <a:lnTo>
                  <a:pt x="1325" y="1498"/>
                </a:lnTo>
                <a:lnTo>
                  <a:pt x="1331" y="1490"/>
                </a:lnTo>
                <a:lnTo>
                  <a:pt x="1336" y="1483"/>
                </a:lnTo>
                <a:lnTo>
                  <a:pt x="1341" y="1476"/>
                </a:lnTo>
                <a:lnTo>
                  <a:pt x="1349" y="1469"/>
                </a:lnTo>
                <a:lnTo>
                  <a:pt x="1359" y="1457"/>
                </a:lnTo>
                <a:lnTo>
                  <a:pt x="1372" y="1447"/>
                </a:lnTo>
                <a:lnTo>
                  <a:pt x="1385" y="1437"/>
                </a:lnTo>
                <a:lnTo>
                  <a:pt x="1399" y="1427"/>
                </a:lnTo>
                <a:lnTo>
                  <a:pt x="1414" y="1418"/>
                </a:lnTo>
                <a:lnTo>
                  <a:pt x="1429" y="1409"/>
                </a:lnTo>
                <a:lnTo>
                  <a:pt x="1443" y="1400"/>
                </a:lnTo>
                <a:lnTo>
                  <a:pt x="1456" y="1393"/>
                </a:lnTo>
                <a:lnTo>
                  <a:pt x="1469" y="1384"/>
                </a:lnTo>
                <a:lnTo>
                  <a:pt x="1482" y="1377"/>
                </a:lnTo>
                <a:lnTo>
                  <a:pt x="1494" y="1370"/>
                </a:lnTo>
                <a:lnTo>
                  <a:pt x="1503" y="1364"/>
                </a:lnTo>
                <a:lnTo>
                  <a:pt x="1511" y="1357"/>
                </a:lnTo>
                <a:lnTo>
                  <a:pt x="1517" y="1351"/>
                </a:lnTo>
                <a:lnTo>
                  <a:pt x="1522" y="1345"/>
                </a:lnTo>
                <a:lnTo>
                  <a:pt x="1523" y="1339"/>
                </a:lnTo>
                <a:lnTo>
                  <a:pt x="1523" y="1336"/>
                </a:lnTo>
                <a:lnTo>
                  <a:pt x="1523" y="1335"/>
                </a:lnTo>
                <a:lnTo>
                  <a:pt x="1523" y="1332"/>
                </a:lnTo>
                <a:lnTo>
                  <a:pt x="1523" y="1329"/>
                </a:lnTo>
                <a:lnTo>
                  <a:pt x="1523" y="1328"/>
                </a:lnTo>
                <a:lnTo>
                  <a:pt x="1523" y="1325"/>
                </a:lnTo>
                <a:lnTo>
                  <a:pt x="1523" y="1322"/>
                </a:lnTo>
                <a:lnTo>
                  <a:pt x="1523" y="1319"/>
                </a:lnTo>
                <a:lnTo>
                  <a:pt x="1523" y="1317"/>
                </a:lnTo>
                <a:lnTo>
                  <a:pt x="1523" y="1315"/>
                </a:lnTo>
                <a:lnTo>
                  <a:pt x="1523" y="1312"/>
                </a:lnTo>
                <a:lnTo>
                  <a:pt x="1523" y="1309"/>
                </a:lnTo>
                <a:lnTo>
                  <a:pt x="1523" y="1306"/>
                </a:lnTo>
                <a:lnTo>
                  <a:pt x="1523" y="1304"/>
                </a:lnTo>
                <a:lnTo>
                  <a:pt x="1523" y="1301"/>
                </a:lnTo>
                <a:lnTo>
                  <a:pt x="1523" y="1299"/>
                </a:lnTo>
                <a:close/>
                <a:moveTo>
                  <a:pt x="1305" y="1313"/>
                </a:moveTo>
                <a:lnTo>
                  <a:pt x="1305" y="1316"/>
                </a:lnTo>
                <a:lnTo>
                  <a:pt x="1306" y="1320"/>
                </a:lnTo>
                <a:lnTo>
                  <a:pt x="1308" y="1323"/>
                </a:lnTo>
                <a:lnTo>
                  <a:pt x="1311" y="1328"/>
                </a:lnTo>
                <a:lnTo>
                  <a:pt x="1314" y="1333"/>
                </a:lnTo>
                <a:lnTo>
                  <a:pt x="1318" y="1338"/>
                </a:lnTo>
                <a:lnTo>
                  <a:pt x="1322" y="1342"/>
                </a:lnTo>
                <a:lnTo>
                  <a:pt x="1325" y="1345"/>
                </a:lnTo>
                <a:lnTo>
                  <a:pt x="1330" y="1349"/>
                </a:lnTo>
                <a:lnTo>
                  <a:pt x="1334" y="1354"/>
                </a:lnTo>
                <a:lnTo>
                  <a:pt x="1338" y="1357"/>
                </a:lnTo>
                <a:lnTo>
                  <a:pt x="1343" y="1358"/>
                </a:lnTo>
                <a:lnTo>
                  <a:pt x="1346" y="1361"/>
                </a:lnTo>
                <a:lnTo>
                  <a:pt x="1349" y="1361"/>
                </a:lnTo>
                <a:lnTo>
                  <a:pt x="1352" y="1361"/>
                </a:lnTo>
                <a:lnTo>
                  <a:pt x="1353" y="1361"/>
                </a:lnTo>
                <a:lnTo>
                  <a:pt x="1354" y="1360"/>
                </a:lnTo>
                <a:lnTo>
                  <a:pt x="1356" y="1357"/>
                </a:lnTo>
                <a:lnTo>
                  <a:pt x="1357" y="1355"/>
                </a:lnTo>
                <a:lnTo>
                  <a:pt x="1357" y="1354"/>
                </a:lnTo>
                <a:lnTo>
                  <a:pt x="1357" y="1352"/>
                </a:lnTo>
                <a:lnTo>
                  <a:pt x="1357" y="1351"/>
                </a:lnTo>
                <a:lnTo>
                  <a:pt x="1357" y="1349"/>
                </a:lnTo>
                <a:lnTo>
                  <a:pt x="1357" y="1348"/>
                </a:lnTo>
                <a:lnTo>
                  <a:pt x="1357" y="1347"/>
                </a:lnTo>
                <a:lnTo>
                  <a:pt x="1357" y="1345"/>
                </a:lnTo>
                <a:lnTo>
                  <a:pt x="1356" y="1344"/>
                </a:lnTo>
                <a:lnTo>
                  <a:pt x="1354" y="1341"/>
                </a:lnTo>
                <a:lnTo>
                  <a:pt x="1354" y="1339"/>
                </a:lnTo>
                <a:lnTo>
                  <a:pt x="1353" y="1338"/>
                </a:lnTo>
                <a:lnTo>
                  <a:pt x="1352" y="1336"/>
                </a:lnTo>
                <a:lnTo>
                  <a:pt x="1350" y="1335"/>
                </a:lnTo>
                <a:lnTo>
                  <a:pt x="1349" y="1331"/>
                </a:lnTo>
                <a:lnTo>
                  <a:pt x="1346" y="1328"/>
                </a:lnTo>
                <a:lnTo>
                  <a:pt x="1343" y="1325"/>
                </a:lnTo>
                <a:lnTo>
                  <a:pt x="1340" y="1322"/>
                </a:lnTo>
                <a:lnTo>
                  <a:pt x="1337" y="1319"/>
                </a:lnTo>
                <a:lnTo>
                  <a:pt x="1334" y="1316"/>
                </a:lnTo>
                <a:lnTo>
                  <a:pt x="1331" y="1313"/>
                </a:lnTo>
                <a:lnTo>
                  <a:pt x="1328" y="1312"/>
                </a:lnTo>
                <a:lnTo>
                  <a:pt x="1325" y="1309"/>
                </a:lnTo>
                <a:lnTo>
                  <a:pt x="1322" y="1307"/>
                </a:lnTo>
                <a:lnTo>
                  <a:pt x="1320" y="1307"/>
                </a:lnTo>
                <a:lnTo>
                  <a:pt x="1317" y="1307"/>
                </a:lnTo>
                <a:lnTo>
                  <a:pt x="1314" y="1307"/>
                </a:lnTo>
                <a:lnTo>
                  <a:pt x="1311" y="1309"/>
                </a:lnTo>
                <a:lnTo>
                  <a:pt x="1308" y="1310"/>
                </a:lnTo>
                <a:lnTo>
                  <a:pt x="1305" y="1313"/>
                </a:lnTo>
                <a:close/>
                <a:moveTo>
                  <a:pt x="1633" y="1616"/>
                </a:moveTo>
                <a:lnTo>
                  <a:pt x="1628" y="1617"/>
                </a:lnTo>
                <a:lnTo>
                  <a:pt x="1622" y="1617"/>
                </a:lnTo>
                <a:lnTo>
                  <a:pt x="1616" y="1617"/>
                </a:lnTo>
                <a:lnTo>
                  <a:pt x="1610" y="1616"/>
                </a:lnTo>
                <a:lnTo>
                  <a:pt x="1604" y="1614"/>
                </a:lnTo>
                <a:lnTo>
                  <a:pt x="1600" y="1613"/>
                </a:lnTo>
                <a:lnTo>
                  <a:pt x="1596" y="1610"/>
                </a:lnTo>
                <a:lnTo>
                  <a:pt x="1591" y="1607"/>
                </a:lnTo>
                <a:lnTo>
                  <a:pt x="1587" y="1602"/>
                </a:lnTo>
                <a:lnTo>
                  <a:pt x="1584" y="1598"/>
                </a:lnTo>
                <a:lnTo>
                  <a:pt x="1580" y="1594"/>
                </a:lnTo>
                <a:lnTo>
                  <a:pt x="1577" y="1588"/>
                </a:lnTo>
                <a:lnTo>
                  <a:pt x="1572" y="1581"/>
                </a:lnTo>
                <a:lnTo>
                  <a:pt x="1570" y="1573"/>
                </a:lnTo>
                <a:lnTo>
                  <a:pt x="1565" y="1566"/>
                </a:lnTo>
                <a:lnTo>
                  <a:pt x="1562" y="1557"/>
                </a:lnTo>
                <a:lnTo>
                  <a:pt x="1561" y="1566"/>
                </a:lnTo>
                <a:lnTo>
                  <a:pt x="1559" y="1575"/>
                </a:lnTo>
                <a:lnTo>
                  <a:pt x="1556" y="1582"/>
                </a:lnTo>
                <a:lnTo>
                  <a:pt x="1554" y="1591"/>
                </a:lnTo>
                <a:lnTo>
                  <a:pt x="1551" y="1600"/>
                </a:lnTo>
                <a:lnTo>
                  <a:pt x="1546" y="1607"/>
                </a:lnTo>
                <a:lnTo>
                  <a:pt x="1543" y="1614"/>
                </a:lnTo>
                <a:lnTo>
                  <a:pt x="1538" y="1621"/>
                </a:lnTo>
                <a:lnTo>
                  <a:pt x="1533" y="1627"/>
                </a:lnTo>
                <a:lnTo>
                  <a:pt x="1527" y="1632"/>
                </a:lnTo>
                <a:lnTo>
                  <a:pt x="1522" y="1636"/>
                </a:lnTo>
                <a:lnTo>
                  <a:pt x="1516" y="1640"/>
                </a:lnTo>
                <a:lnTo>
                  <a:pt x="1508" y="1643"/>
                </a:lnTo>
                <a:lnTo>
                  <a:pt x="1503" y="1643"/>
                </a:lnTo>
                <a:lnTo>
                  <a:pt x="1495" y="1643"/>
                </a:lnTo>
                <a:lnTo>
                  <a:pt x="1488" y="1642"/>
                </a:lnTo>
                <a:lnTo>
                  <a:pt x="1482" y="1640"/>
                </a:lnTo>
                <a:lnTo>
                  <a:pt x="1478" y="1639"/>
                </a:lnTo>
                <a:lnTo>
                  <a:pt x="1474" y="1637"/>
                </a:lnTo>
                <a:lnTo>
                  <a:pt x="1469" y="1634"/>
                </a:lnTo>
                <a:lnTo>
                  <a:pt x="1465" y="1633"/>
                </a:lnTo>
                <a:lnTo>
                  <a:pt x="1462" y="1630"/>
                </a:lnTo>
                <a:lnTo>
                  <a:pt x="1459" y="1627"/>
                </a:lnTo>
                <a:lnTo>
                  <a:pt x="1456" y="1624"/>
                </a:lnTo>
                <a:lnTo>
                  <a:pt x="1455" y="1621"/>
                </a:lnTo>
                <a:lnTo>
                  <a:pt x="1452" y="1618"/>
                </a:lnTo>
                <a:lnTo>
                  <a:pt x="1450" y="1614"/>
                </a:lnTo>
                <a:lnTo>
                  <a:pt x="1449" y="1610"/>
                </a:lnTo>
                <a:lnTo>
                  <a:pt x="1447" y="1604"/>
                </a:lnTo>
                <a:lnTo>
                  <a:pt x="1446" y="1598"/>
                </a:lnTo>
                <a:lnTo>
                  <a:pt x="1445" y="1592"/>
                </a:lnTo>
                <a:lnTo>
                  <a:pt x="1445" y="1585"/>
                </a:lnTo>
                <a:lnTo>
                  <a:pt x="1443" y="1581"/>
                </a:lnTo>
                <a:lnTo>
                  <a:pt x="1443" y="1575"/>
                </a:lnTo>
                <a:lnTo>
                  <a:pt x="1443" y="1572"/>
                </a:lnTo>
                <a:lnTo>
                  <a:pt x="1443" y="1568"/>
                </a:lnTo>
                <a:lnTo>
                  <a:pt x="1443" y="1563"/>
                </a:lnTo>
                <a:lnTo>
                  <a:pt x="1443" y="1559"/>
                </a:lnTo>
                <a:lnTo>
                  <a:pt x="1443" y="1554"/>
                </a:lnTo>
                <a:lnTo>
                  <a:pt x="1445" y="1552"/>
                </a:lnTo>
                <a:lnTo>
                  <a:pt x="1445" y="1547"/>
                </a:lnTo>
                <a:lnTo>
                  <a:pt x="1445" y="1543"/>
                </a:lnTo>
                <a:lnTo>
                  <a:pt x="1445" y="1540"/>
                </a:lnTo>
                <a:lnTo>
                  <a:pt x="1445" y="1536"/>
                </a:lnTo>
                <a:lnTo>
                  <a:pt x="1445" y="1531"/>
                </a:lnTo>
                <a:lnTo>
                  <a:pt x="1445" y="1527"/>
                </a:lnTo>
                <a:lnTo>
                  <a:pt x="1445" y="1524"/>
                </a:lnTo>
                <a:lnTo>
                  <a:pt x="1445" y="1520"/>
                </a:lnTo>
                <a:lnTo>
                  <a:pt x="1437" y="1522"/>
                </a:lnTo>
                <a:lnTo>
                  <a:pt x="1431" y="1528"/>
                </a:lnTo>
                <a:lnTo>
                  <a:pt x="1427" y="1537"/>
                </a:lnTo>
                <a:lnTo>
                  <a:pt x="1423" y="1546"/>
                </a:lnTo>
                <a:lnTo>
                  <a:pt x="1420" y="1556"/>
                </a:lnTo>
                <a:lnTo>
                  <a:pt x="1417" y="1568"/>
                </a:lnTo>
                <a:lnTo>
                  <a:pt x="1414" y="1581"/>
                </a:lnTo>
                <a:lnTo>
                  <a:pt x="1413" y="1594"/>
                </a:lnTo>
                <a:lnTo>
                  <a:pt x="1410" y="1607"/>
                </a:lnTo>
                <a:lnTo>
                  <a:pt x="1408" y="1620"/>
                </a:lnTo>
                <a:lnTo>
                  <a:pt x="1405" y="1633"/>
                </a:lnTo>
                <a:lnTo>
                  <a:pt x="1404" y="1645"/>
                </a:lnTo>
                <a:lnTo>
                  <a:pt x="1399" y="1656"/>
                </a:lnTo>
                <a:lnTo>
                  <a:pt x="1397" y="1666"/>
                </a:lnTo>
                <a:lnTo>
                  <a:pt x="1392" y="1674"/>
                </a:lnTo>
                <a:lnTo>
                  <a:pt x="1386" y="1681"/>
                </a:lnTo>
                <a:lnTo>
                  <a:pt x="1383" y="1682"/>
                </a:lnTo>
                <a:lnTo>
                  <a:pt x="1381" y="1685"/>
                </a:lnTo>
                <a:lnTo>
                  <a:pt x="1376" y="1687"/>
                </a:lnTo>
                <a:lnTo>
                  <a:pt x="1373" y="1688"/>
                </a:lnTo>
                <a:lnTo>
                  <a:pt x="1370" y="1688"/>
                </a:lnTo>
                <a:lnTo>
                  <a:pt x="1368" y="1688"/>
                </a:lnTo>
                <a:lnTo>
                  <a:pt x="1363" y="1688"/>
                </a:lnTo>
                <a:lnTo>
                  <a:pt x="1360" y="1688"/>
                </a:lnTo>
                <a:lnTo>
                  <a:pt x="1357" y="1688"/>
                </a:lnTo>
                <a:lnTo>
                  <a:pt x="1353" y="1687"/>
                </a:lnTo>
                <a:lnTo>
                  <a:pt x="1350" y="1685"/>
                </a:lnTo>
                <a:lnTo>
                  <a:pt x="1347" y="1685"/>
                </a:lnTo>
                <a:lnTo>
                  <a:pt x="1344" y="1684"/>
                </a:lnTo>
                <a:lnTo>
                  <a:pt x="1341" y="1681"/>
                </a:lnTo>
                <a:lnTo>
                  <a:pt x="1338" y="1680"/>
                </a:lnTo>
                <a:lnTo>
                  <a:pt x="1336" y="1678"/>
                </a:lnTo>
                <a:lnTo>
                  <a:pt x="1333" y="1675"/>
                </a:lnTo>
                <a:lnTo>
                  <a:pt x="1328" y="1671"/>
                </a:lnTo>
                <a:lnTo>
                  <a:pt x="1325" y="1666"/>
                </a:lnTo>
                <a:lnTo>
                  <a:pt x="1324" y="1662"/>
                </a:lnTo>
                <a:lnTo>
                  <a:pt x="1321" y="1656"/>
                </a:lnTo>
                <a:lnTo>
                  <a:pt x="1320" y="1652"/>
                </a:lnTo>
                <a:lnTo>
                  <a:pt x="1318" y="1646"/>
                </a:lnTo>
                <a:lnTo>
                  <a:pt x="1317" y="1640"/>
                </a:lnTo>
                <a:lnTo>
                  <a:pt x="1315" y="1633"/>
                </a:lnTo>
                <a:lnTo>
                  <a:pt x="1314" y="1627"/>
                </a:lnTo>
                <a:lnTo>
                  <a:pt x="1312" y="1621"/>
                </a:lnTo>
                <a:lnTo>
                  <a:pt x="1311" y="1614"/>
                </a:lnTo>
                <a:lnTo>
                  <a:pt x="1309" y="1607"/>
                </a:lnTo>
                <a:lnTo>
                  <a:pt x="1306" y="1601"/>
                </a:lnTo>
                <a:lnTo>
                  <a:pt x="1305" y="1594"/>
                </a:lnTo>
                <a:lnTo>
                  <a:pt x="1302" y="1586"/>
                </a:lnTo>
                <a:lnTo>
                  <a:pt x="1299" y="1591"/>
                </a:lnTo>
                <a:lnTo>
                  <a:pt x="1295" y="1597"/>
                </a:lnTo>
                <a:lnTo>
                  <a:pt x="1292" y="1601"/>
                </a:lnTo>
                <a:lnTo>
                  <a:pt x="1288" y="1605"/>
                </a:lnTo>
                <a:lnTo>
                  <a:pt x="1285" y="1610"/>
                </a:lnTo>
                <a:lnTo>
                  <a:pt x="1282" y="1614"/>
                </a:lnTo>
                <a:lnTo>
                  <a:pt x="1277" y="1618"/>
                </a:lnTo>
                <a:lnTo>
                  <a:pt x="1274" y="1623"/>
                </a:lnTo>
                <a:lnTo>
                  <a:pt x="1272" y="1626"/>
                </a:lnTo>
                <a:lnTo>
                  <a:pt x="1269" y="1629"/>
                </a:lnTo>
                <a:lnTo>
                  <a:pt x="1266" y="1632"/>
                </a:lnTo>
                <a:lnTo>
                  <a:pt x="1263" y="1634"/>
                </a:lnTo>
                <a:lnTo>
                  <a:pt x="1260" y="1637"/>
                </a:lnTo>
                <a:lnTo>
                  <a:pt x="1259" y="1639"/>
                </a:lnTo>
                <a:lnTo>
                  <a:pt x="1256" y="1639"/>
                </a:lnTo>
                <a:lnTo>
                  <a:pt x="1254" y="1640"/>
                </a:lnTo>
                <a:lnTo>
                  <a:pt x="1250" y="1640"/>
                </a:lnTo>
                <a:lnTo>
                  <a:pt x="1247" y="1639"/>
                </a:lnTo>
                <a:lnTo>
                  <a:pt x="1243" y="1639"/>
                </a:lnTo>
                <a:lnTo>
                  <a:pt x="1240" y="1637"/>
                </a:lnTo>
                <a:lnTo>
                  <a:pt x="1235" y="1637"/>
                </a:lnTo>
                <a:lnTo>
                  <a:pt x="1232" y="1636"/>
                </a:lnTo>
                <a:lnTo>
                  <a:pt x="1229" y="1634"/>
                </a:lnTo>
                <a:lnTo>
                  <a:pt x="1225" y="1633"/>
                </a:lnTo>
                <a:lnTo>
                  <a:pt x="1222" y="1632"/>
                </a:lnTo>
                <a:lnTo>
                  <a:pt x="1219" y="1629"/>
                </a:lnTo>
                <a:lnTo>
                  <a:pt x="1218" y="1627"/>
                </a:lnTo>
                <a:lnTo>
                  <a:pt x="1215" y="1624"/>
                </a:lnTo>
                <a:lnTo>
                  <a:pt x="1212" y="1621"/>
                </a:lnTo>
                <a:lnTo>
                  <a:pt x="1211" y="1620"/>
                </a:lnTo>
                <a:lnTo>
                  <a:pt x="1208" y="1617"/>
                </a:lnTo>
                <a:lnTo>
                  <a:pt x="1206" y="1613"/>
                </a:lnTo>
                <a:lnTo>
                  <a:pt x="1202" y="1605"/>
                </a:lnTo>
                <a:lnTo>
                  <a:pt x="1199" y="1598"/>
                </a:lnTo>
                <a:lnTo>
                  <a:pt x="1197" y="1589"/>
                </a:lnTo>
                <a:lnTo>
                  <a:pt x="1196" y="1581"/>
                </a:lnTo>
                <a:lnTo>
                  <a:pt x="1195" y="1570"/>
                </a:lnTo>
                <a:lnTo>
                  <a:pt x="1196" y="1560"/>
                </a:lnTo>
                <a:lnTo>
                  <a:pt x="1196" y="1552"/>
                </a:lnTo>
                <a:lnTo>
                  <a:pt x="1197" y="1541"/>
                </a:lnTo>
                <a:lnTo>
                  <a:pt x="1200" y="1531"/>
                </a:lnTo>
                <a:lnTo>
                  <a:pt x="1202" y="1521"/>
                </a:lnTo>
                <a:lnTo>
                  <a:pt x="1205" y="1512"/>
                </a:lnTo>
                <a:lnTo>
                  <a:pt x="1208" y="1502"/>
                </a:lnTo>
                <a:lnTo>
                  <a:pt x="1211" y="1495"/>
                </a:lnTo>
                <a:lnTo>
                  <a:pt x="1215" y="1486"/>
                </a:lnTo>
                <a:lnTo>
                  <a:pt x="1218" y="1480"/>
                </a:lnTo>
                <a:lnTo>
                  <a:pt x="1221" y="1474"/>
                </a:lnTo>
                <a:lnTo>
                  <a:pt x="1212" y="1479"/>
                </a:lnTo>
                <a:lnTo>
                  <a:pt x="1202" y="1486"/>
                </a:lnTo>
                <a:lnTo>
                  <a:pt x="1195" y="1493"/>
                </a:lnTo>
                <a:lnTo>
                  <a:pt x="1186" y="1501"/>
                </a:lnTo>
                <a:lnTo>
                  <a:pt x="1179" y="1508"/>
                </a:lnTo>
                <a:lnTo>
                  <a:pt x="1173" y="1517"/>
                </a:lnTo>
                <a:lnTo>
                  <a:pt x="1167" y="1525"/>
                </a:lnTo>
                <a:lnTo>
                  <a:pt x="1161" y="1534"/>
                </a:lnTo>
                <a:lnTo>
                  <a:pt x="1158" y="1543"/>
                </a:lnTo>
                <a:lnTo>
                  <a:pt x="1154" y="1552"/>
                </a:lnTo>
                <a:lnTo>
                  <a:pt x="1152" y="1560"/>
                </a:lnTo>
                <a:lnTo>
                  <a:pt x="1151" y="1568"/>
                </a:lnTo>
                <a:lnTo>
                  <a:pt x="1152" y="1576"/>
                </a:lnTo>
                <a:lnTo>
                  <a:pt x="1154" y="1585"/>
                </a:lnTo>
                <a:lnTo>
                  <a:pt x="1157" y="1592"/>
                </a:lnTo>
                <a:lnTo>
                  <a:pt x="1161" y="1600"/>
                </a:lnTo>
                <a:lnTo>
                  <a:pt x="1166" y="1605"/>
                </a:lnTo>
                <a:lnTo>
                  <a:pt x="1174" y="1614"/>
                </a:lnTo>
                <a:lnTo>
                  <a:pt x="1184" y="1623"/>
                </a:lnTo>
                <a:lnTo>
                  <a:pt x="1196" y="1633"/>
                </a:lnTo>
                <a:lnTo>
                  <a:pt x="1209" y="1645"/>
                </a:lnTo>
                <a:lnTo>
                  <a:pt x="1225" y="1656"/>
                </a:lnTo>
                <a:lnTo>
                  <a:pt x="1243" y="1668"/>
                </a:lnTo>
                <a:lnTo>
                  <a:pt x="1260" y="1681"/>
                </a:lnTo>
                <a:lnTo>
                  <a:pt x="1279" y="1694"/>
                </a:lnTo>
                <a:lnTo>
                  <a:pt x="1299" y="1706"/>
                </a:lnTo>
                <a:lnTo>
                  <a:pt x="1320" y="1719"/>
                </a:lnTo>
                <a:lnTo>
                  <a:pt x="1341" y="1730"/>
                </a:lnTo>
                <a:lnTo>
                  <a:pt x="1363" y="1742"/>
                </a:lnTo>
                <a:lnTo>
                  <a:pt x="1385" y="1752"/>
                </a:lnTo>
                <a:lnTo>
                  <a:pt x="1408" y="1762"/>
                </a:lnTo>
                <a:lnTo>
                  <a:pt x="1430" y="1773"/>
                </a:lnTo>
                <a:lnTo>
                  <a:pt x="1429" y="1764"/>
                </a:lnTo>
                <a:lnTo>
                  <a:pt x="1429" y="1757"/>
                </a:lnTo>
                <a:lnTo>
                  <a:pt x="1430" y="1748"/>
                </a:lnTo>
                <a:lnTo>
                  <a:pt x="1433" y="1739"/>
                </a:lnTo>
                <a:lnTo>
                  <a:pt x="1434" y="1729"/>
                </a:lnTo>
                <a:lnTo>
                  <a:pt x="1439" y="1720"/>
                </a:lnTo>
                <a:lnTo>
                  <a:pt x="1443" y="1712"/>
                </a:lnTo>
                <a:lnTo>
                  <a:pt x="1447" y="1703"/>
                </a:lnTo>
                <a:lnTo>
                  <a:pt x="1452" y="1694"/>
                </a:lnTo>
                <a:lnTo>
                  <a:pt x="1458" y="1687"/>
                </a:lnTo>
                <a:lnTo>
                  <a:pt x="1462" y="1680"/>
                </a:lnTo>
                <a:lnTo>
                  <a:pt x="1468" y="1674"/>
                </a:lnTo>
                <a:lnTo>
                  <a:pt x="1474" y="1669"/>
                </a:lnTo>
                <a:lnTo>
                  <a:pt x="1479" y="1666"/>
                </a:lnTo>
                <a:lnTo>
                  <a:pt x="1485" y="1664"/>
                </a:lnTo>
                <a:lnTo>
                  <a:pt x="1490" y="1664"/>
                </a:lnTo>
                <a:lnTo>
                  <a:pt x="1494" y="1665"/>
                </a:lnTo>
                <a:lnTo>
                  <a:pt x="1497" y="1665"/>
                </a:lnTo>
                <a:lnTo>
                  <a:pt x="1501" y="1666"/>
                </a:lnTo>
                <a:lnTo>
                  <a:pt x="1504" y="1668"/>
                </a:lnTo>
                <a:lnTo>
                  <a:pt x="1506" y="1669"/>
                </a:lnTo>
                <a:lnTo>
                  <a:pt x="1508" y="1672"/>
                </a:lnTo>
                <a:lnTo>
                  <a:pt x="1510" y="1674"/>
                </a:lnTo>
                <a:lnTo>
                  <a:pt x="1511" y="1677"/>
                </a:lnTo>
                <a:lnTo>
                  <a:pt x="1513" y="1678"/>
                </a:lnTo>
                <a:lnTo>
                  <a:pt x="1514" y="1681"/>
                </a:lnTo>
                <a:lnTo>
                  <a:pt x="1517" y="1682"/>
                </a:lnTo>
                <a:lnTo>
                  <a:pt x="1519" y="1684"/>
                </a:lnTo>
                <a:lnTo>
                  <a:pt x="1520" y="1687"/>
                </a:lnTo>
                <a:lnTo>
                  <a:pt x="1523" y="1688"/>
                </a:lnTo>
                <a:lnTo>
                  <a:pt x="1524" y="1690"/>
                </a:lnTo>
                <a:lnTo>
                  <a:pt x="1529" y="1690"/>
                </a:lnTo>
                <a:lnTo>
                  <a:pt x="1532" y="1691"/>
                </a:lnTo>
                <a:lnTo>
                  <a:pt x="1536" y="1691"/>
                </a:lnTo>
                <a:lnTo>
                  <a:pt x="1540" y="1693"/>
                </a:lnTo>
                <a:lnTo>
                  <a:pt x="1543" y="1693"/>
                </a:lnTo>
                <a:lnTo>
                  <a:pt x="1548" y="1693"/>
                </a:lnTo>
                <a:lnTo>
                  <a:pt x="1551" y="1693"/>
                </a:lnTo>
                <a:lnTo>
                  <a:pt x="1555" y="1693"/>
                </a:lnTo>
                <a:lnTo>
                  <a:pt x="1558" y="1693"/>
                </a:lnTo>
                <a:lnTo>
                  <a:pt x="1561" y="1691"/>
                </a:lnTo>
                <a:lnTo>
                  <a:pt x="1565" y="1691"/>
                </a:lnTo>
                <a:lnTo>
                  <a:pt x="1568" y="1690"/>
                </a:lnTo>
                <a:lnTo>
                  <a:pt x="1572" y="1688"/>
                </a:lnTo>
                <a:lnTo>
                  <a:pt x="1575" y="1688"/>
                </a:lnTo>
                <a:lnTo>
                  <a:pt x="1578" y="1687"/>
                </a:lnTo>
                <a:lnTo>
                  <a:pt x="1583" y="1685"/>
                </a:lnTo>
                <a:lnTo>
                  <a:pt x="1585" y="1682"/>
                </a:lnTo>
                <a:lnTo>
                  <a:pt x="1591" y="1680"/>
                </a:lnTo>
                <a:lnTo>
                  <a:pt x="1596" y="1677"/>
                </a:lnTo>
                <a:lnTo>
                  <a:pt x="1600" y="1674"/>
                </a:lnTo>
                <a:lnTo>
                  <a:pt x="1604" y="1671"/>
                </a:lnTo>
                <a:lnTo>
                  <a:pt x="1609" y="1668"/>
                </a:lnTo>
                <a:lnTo>
                  <a:pt x="1613" y="1665"/>
                </a:lnTo>
                <a:lnTo>
                  <a:pt x="1616" y="1661"/>
                </a:lnTo>
                <a:lnTo>
                  <a:pt x="1619" y="1656"/>
                </a:lnTo>
                <a:lnTo>
                  <a:pt x="1622" y="1652"/>
                </a:lnTo>
                <a:lnTo>
                  <a:pt x="1625" y="1648"/>
                </a:lnTo>
                <a:lnTo>
                  <a:pt x="1626" y="1643"/>
                </a:lnTo>
                <a:lnTo>
                  <a:pt x="1629" y="1639"/>
                </a:lnTo>
                <a:lnTo>
                  <a:pt x="1631" y="1633"/>
                </a:lnTo>
                <a:lnTo>
                  <a:pt x="1632" y="1627"/>
                </a:lnTo>
                <a:lnTo>
                  <a:pt x="1633" y="1621"/>
                </a:lnTo>
                <a:lnTo>
                  <a:pt x="1633" y="1616"/>
                </a:lnTo>
                <a:close/>
                <a:moveTo>
                  <a:pt x="1446" y="1460"/>
                </a:moveTo>
                <a:lnTo>
                  <a:pt x="1437" y="1464"/>
                </a:lnTo>
                <a:lnTo>
                  <a:pt x="1430" y="1469"/>
                </a:lnTo>
                <a:lnTo>
                  <a:pt x="1421" y="1472"/>
                </a:lnTo>
                <a:lnTo>
                  <a:pt x="1414" y="1476"/>
                </a:lnTo>
                <a:lnTo>
                  <a:pt x="1405" y="1480"/>
                </a:lnTo>
                <a:lnTo>
                  <a:pt x="1398" y="1483"/>
                </a:lnTo>
                <a:lnTo>
                  <a:pt x="1391" y="1488"/>
                </a:lnTo>
                <a:lnTo>
                  <a:pt x="1383" y="1490"/>
                </a:lnTo>
                <a:lnTo>
                  <a:pt x="1378" y="1495"/>
                </a:lnTo>
                <a:lnTo>
                  <a:pt x="1370" y="1498"/>
                </a:lnTo>
                <a:lnTo>
                  <a:pt x="1365" y="1502"/>
                </a:lnTo>
                <a:lnTo>
                  <a:pt x="1359" y="1506"/>
                </a:lnTo>
                <a:lnTo>
                  <a:pt x="1353" y="1511"/>
                </a:lnTo>
                <a:lnTo>
                  <a:pt x="1349" y="1515"/>
                </a:lnTo>
                <a:lnTo>
                  <a:pt x="1344" y="1520"/>
                </a:lnTo>
                <a:lnTo>
                  <a:pt x="1341" y="1524"/>
                </a:lnTo>
                <a:lnTo>
                  <a:pt x="1338" y="1527"/>
                </a:lnTo>
                <a:lnTo>
                  <a:pt x="1337" y="1528"/>
                </a:lnTo>
                <a:lnTo>
                  <a:pt x="1336" y="1531"/>
                </a:lnTo>
                <a:lnTo>
                  <a:pt x="1334" y="1533"/>
                </a:lnTo>
                <a:lnTo>
                  <a:pt x="1334" y="1536"/>
                </a:lnTo>
                <a:lnTo>
                  <a:pt x="1333" y="1537"/>
                </a:lnTo>
                <a:lnTo>
                  <a:pt x="1331" y="1540"/>
                </a:lnTo>
                <a:lnTo>
                  <a:pt x="1331" y="1543"/>
                </a:lnTo>
                <a:lnTo>
                  <a:pt x="1330" y="1544"/>
                </a:lnTo>
                <a:lnTo>
                  <a:pt x="1328" y="1547"/>
                </a:lnTo>
                <a:lnTo>
                  <a:pt x="1328" y="1550"/>
                </a:lnTo>
                <a:lnTo>
                  <a:pt x="1327" y="1553"/>
                </a:lnTo>
                <a:lnTo>
                  <a:pt x="1327" y="1556"/>
                </a:lnTo>
                <a:lnTo>
                  <a:pt x="1325" y="1560"/>
                </a:lnTo>
                <a:lnTo>
                  <a:pt x="1325" y="1563"/>
                </a:lnTo>
                <a:lnTo>
                  <a:pt x="1324" y="1568"/>
                </a:lnTo>
                <a:lnTo>
                  <a:pt x="1325" y="1573"/>
                </a:lnTo>
                <a:lnTo>
                  <a:pt x="1325" y="1581"/>
                </a:lnTo>
                <a:lnTo>
                  <a:pt x="1327" y="1586"/>
                </a:lnTo>
                <a:lnTo>
                  <a:pt x="1328" y="1592"/>
                </a:lnTo>
                <a:lnTo>
                  <a:pt x="1330" y="1598"/>
                </a:lnTo>
                <a:lnTo>
                  <a:pt x="1331" y="1604"/>
                </a:lnTo>
                <a:lnTo>
                  <a:pt x="1334" y="1610"/>
                </a:lnTo>
                <a:lnTo>
                  <a:pt x="1336" y="1616"/>
                </a:lnTo>
                <a:lnTo>
                  <a:pt x="1338" y="1620"/>
                </a:lnTo>
                <a:lnTo>
                  <a:pt x="1341" y="1624"/>
                </a:lnTo>
                <a:lnTo>
                  <a:pt x="1346" y="1629"/>
                </a:lnTo>
                <a:lnTo>
                  <a:pt x="1349" y="1632"/>
                </a:lnTo>
                <a:lnTo>
                  <a:pt x="1353" y="1634"/>
                </a:lnTo>
                <a:lnTo>
                  <a:pt x="1357" y="1637"/>
                </a:lnTo>
                <a:lnTo>
                  <a:pt x="1363" y="1639"/>
                </a:lnTo>
                <a:lnTo>
                  <a:pt x="1369" y="1640"/>
                </a:lnTo>
                <a:lnTo>
                  <a:pt x="1376" y="1639"/>
                </a:lnTo>
                <a:lnTo>
                  <a:pt x="1382" y="1637"/>
                </a:lnTo>
                <a:lnTo>
                  <a:pt x="1386" y="1634"/>
                </a:lnTo>
                <a:lnTo>
                  <a:pt x="1389" y="1630"/>
                </a:lnTo>
                <a:lnTo>
                  <a:pt x="1392" y="1626"/>
                </a:lnTo>
                <a:lnTo>
                  <a:pt x="1394" y="1620"/>
                </a:lnTo>
                <a:lnTo>
                  <a:pt x="1395" y="1613"/>
                </a:lnTo>
                <a:lnTo>
                  <a:pt x="1397" y="1605"/>
                </a:lnTo>
                <a:lnTo>
                  <a:pt x="1398" y="1598"/>
                </a:lnTo>
                <a:lnTo>
                  <a:pt x="1398" y="1591"/>
                </a:lnTo>
                <a:lnTo>
                  <a:pt x="1398" y="1582"/>
                </a:lnTo>
                <a:lnTo>
                  <a:pt x="1399" y="1573"/>
                </a:lnTo>
                <a:lnTo>
                  <a:pt x="1401" y="1566"/>
                </a:lnTo>
                <a:lnTo>
                  <a:pt x="1401" y="1557"/>
                </a:lnTo>
                <a:lnTo>
                  <a:pt x="1404" y="1550"/>
                </a:lnTo>
                <a:lnTo>
                  <a:pt x="1405" y="1544"/>
                </a:lnTo>
                <a:lnTo>
                  <a:pt x="1408" y="1537"/>
                </a:lnTo>
                <a:lnTo>
                  <a:pt x="1411" y="1531"/>
                </a:lnTo>
                <a:lnTo>
                  <a:pt x="1413" y="1525"/>
                </a:lnTo>
                <a:lnTo>
                  <a:pt x="1415" y="1520"/>
                </a:lnTo>
                <a:lnTo>
                  <a:pt x="1418" y="1514"/>
                </a:lnTo>
                <a:lnTo>
                  <a:pt x="1420" y="1509"/>
                </a:lnTo>
                <a:lnTo>
                  <a:pt x="1423" y="1504"/>
                </a:lnTo>
                <a:lnTo>
                  <a:pt x="1426" y="1499"/>
                </a:lnTo>
                <a:lnTo>
                  <a:pt x="1427" y="1493"/>
                </a:lnTo>
                <a:lnTo>
                  <a:pt x="1430" y="1489"/>
                </a:lnTo>
                <a:lnTo>
                  <a:pt x="1433" y="1485"/>
                </a:lnTo>
                <a:lnTo>
                  <a:pt x="1434" y="1480"/>
                </a:lnTo>
                <a:lnTo>
                  <a:pt x="1437" y="1474"/>
                </a:lnTo>
                <a:lnTo>
                  <a:pt x="1440" y="1470"/>
                </a:lnTo>
                <a:lnTo>
                  <a:pt x="1443" y="1464"/>
                </a:lnTo>
                <a:lnTo>
                  <a:pt x="1446" y="1460"/>
                </a:lnTo>
                <a:close/>
                <a:moveTo>
                  <a:pt x="924" y="875"/>
                </a:moveTo>
                <a:lnTo>
                  <a:pt x="940" y="874"/>
                </a:lnTo>
                <a:lnTo>
                  <a:pt x="958" y="872"/>
                </a:lnTo>
                <a:lnTo>
                  <a:pt x="975" y="872"/>
                </a:lnTo>
                <a:lnTo>
                  <a:pt x="991" y="874"/>
                </a:lnTo>
                <a:lnTo>
                  <a:pt x="1010" y="875"/>
                </a:lnTo>
                <a:lnTo>
                  <a:pt x="1027" y="877"/>
                </a:lnTo>
                <a:lnTo>
                  <a:pt x="1046" y="880"/>
                </a:lnTo>
                <a:lnTo>
                  <a:pt x="1065" y="883"/>
                </a:lnTo>
                <a:lnTo>
                  <a:pt x="1084" y="887"/>
                </a:lnTo>
                <a:lnTo>
                  <a:pt x="1104" y="891"/>
                </a:lnTo>
                <a:lnTo>
                  <a:pt x="1123" y="897"/>
                </a:lnTo>
                <a:lnTo>
                  <a:pt x="1144" y="903"/>
                </a:lnTo>
                <a:lnTo>
                  <a:pt x="1164" y="910"/>
                </a:lnTo>
                <a:lnTo>
                  <a:pt x="1184" y="916"/>
                </a:lnTo>
                <a:lnTo>
                  <a:pt x="1205" y="925"/>
                </a:lnTo>
                <a:lnTo>
                  <a:pt x="1225" y="934"/>
                </a:lnTo>
                <a:lnTo>
                  <a:pt x="1225" y="926"/>
                </a:lnTo>
                <a:lnTo>
                  <a:pt x="1224" y="920"/>
                </a:lnTo>
                <a:lnTo>
                  <a:pt x="1222" y="915"/>
                </a:lnTo>
                <a:lnTo>
                  <a:pt x="1222" y="907"/>
                </a:lnTo>
                <a:lnTo>
                  <a:pt x="1221" y="902"/>
                </a:lnTo>
                <a:lnTo>
                  <a:pt x="1219" y="896"/>
                </a:lnTo>
                <a:lnTo>
                  <a:pt x="1219" y="890"/>
                </a:lnTo>
                <a:lnTo>
                  <a:pt x="1218" y="883"/>
                </a:lnTo>
                <a:lnTo>
                  <a:pt x="1218" y="877"/>
                </a:lnTo>
                <a:lnTo>
                  <a:pt x="1216" y="871"/>
                </a:lnTo>
                <a:lnTo>
                  <a:pt x="1215" y="864"/>
                </a:lnTo>
                <a:lnTo>
                  <a:pt x="1215" y="858"/>
                </a:lnTo>
                <a:lnTo>
                  <a:pt x="1213" y="852"/>
                </a:lnTo>
                <a:lnTo>
                  <a:pt x="1213" y="845"/>
                </a:lnTo>
                <a:lnTo>
                  <a:pt x="1212" y="839"/>
                </a:lnTo>
                <a:lnTo>
                  <a:pt x="1211" y="832"/>
                </a:lnTo>
                <a:lnTo>
                  <a:pt x="1195" y="826"/>
                </a:lnTo>
                <a:lnTo>
                  <a:pt x="1179" y="819"/>
                </a:lnTo>
                <a:lnTo>
                  <a:pt x="1161" y="813"/>
                </a:lnTo>
                <a:lnTo>
                  <a:pt x="1145" y="807"/>
                </a:lnTo>
                <a:lnTo>
                  <a:pt x="1128" y="803"/>
                </a:lnTo>
                <a:lnTo>
                  <a:pt x="1110" y="797"/>
                </a:lnTo>
                <a:lnTo>
                  <a:pt x="1093" y="793"/>
                </a:lnTo>
                <a:lnTo>
                  <a:pt x="1075" y="790"/>
                </a:lnTo>
                <a:lnTo>
                  <a:pt x="1058" y="785"/>
                </a:lnTo>
                <a:lnTo>
                  <a:pt x="1041" y="782"/>
                </a:lnTo>
                <a:lnTo>
                  <a:pt x="1023" y="781"/>
                </a:lnTo>
                <a:lnTo>
                  <a:pt x="1006" y="779"/>
                </a:lnTo>
                <a:lnTo>
                  <a:pt x="987" y="778"/>
                </a:lnTo>
                <a:lnTo>
                  <a:pt x="969" y="778"/>
                </a:lnTo>
                <a:lnTo>
                  <a:pt x="950" y="778"/>
                </a:lnTo>
                <a:lnTo>
                  <a:pt x="932" y="779"/>
                </a:lnTo>
                <a:lnTo>
                  <a:pt x="884" y="782"/>
                </a:lnTo>
                <a:lnTo>
                  <a:pt x="834" y="788"/>
                </a:lnTo>
                <a:lnTo>
                  <a:pt x="785" y="794"/>
                </a:lnTo>
                <a:lnTo>
                  <a:pt x="735" y="804"/>
                </a:lnTo>
                <a:lnTo>
                  <a:pt x="687" y="814"/>
                </a:lnTo>
                <a:lnTo>
                  <a:pt x="642" y="829"/>
                </a:lnTo>
                <a:lnTo>
                  <a:pt x="597" y="845"/>
                </a:lnTo>
                <a:lnTo>
                  <a:pt x="557" y="864"/>
                </a:lnTo>
                <a:lnTo>
                  <a:pt x="517" y="886"/>
                </a:lnTo>
                <a:lnTo>
                  <a:pt x="482" y="910"/>
                </a:lnTo>
                <a:lnTo>
                  <a:pt x="451" y="938"/>
                </a:lnTo>
                <a:lnTo>
                  <a:pt x="424" y="968"/>
                </a:lnTo>
                <a:lnTo>
                  <a:pt x="403" y="1003"/>
                </a:lnTo>
                <a:lnTo>
                  <a:pt x="385" y="1041"/>
                </a:lnTo>
                <a:lnTo>
                  <a:pt x="373" y="1083"/>
                </a:lnTo>
                <a:lnTo>
                  <a:pt x="369" y="1130"/>
                </a:lnTo>
                <a:lnTo>
                  <a:pt x="369" y="1133"/>
                </a:lnTo>
                <a:lnTo>
                  <a:pt x="369" y="1136"/>
                </a:lnTo>
                <a:lnTo>
                  <a:pt x="369" y="1140"/>
                </a:lnTo>
                <a:lnTo>
                  <a:pt x="371" y="1143"/>
                </a:lnTo>
                <a:lnTo>
                  <a:pt x="371" y="1146"/>
                </a:lnTo>
                <a:lnTo>
                  <a:pt x="371" y="1149"/>
                </a:lnTo>
                <a:lnTo>
                  <a:pt x="371" y="1152"/>
                </a:lnTo>
                <a:lnTo>
                  <a:pt x="372" y="1155"/>
                </a:lnTo>
                <a:lnTo>
                  <a:pt x="372" y="1159"/>
                </a:lnTo>
                <a:lnTo>
                  <a:pt x="373" y="1162"/>
                </a:lnTo>
                <a:lnTo>
                  <a:pt x="373" y="1165"/>
                </a:lnTo>
                <a:lnTo>
                  <a:pt x="375" y="1168"/>
                </a:lnTo>
                <a:lnTo>
                  <a:pt x="376" y="1171"/>
                </a:lnTo>
                <a:lnTo>
                  <a:pt x="376" y="1173"/>
                </a:lnTo>
                <a:lnTo>
                  <a:pt x="378" y="1178"/>
                </a:lnTo>
                <a:lnTo>
                  <a:pt x="379" y="1181"/>
                </a:lnTo>
                <a:lnTo>
                  <a:pt x="394" y="1171"/>
                </a:lnTo>
                <a:lnTo>
                  <a:pt x="407" y="1160"/>
                </a:lnTo>
                <a:lnTo>
                  <a:pt x="423" y="1152"/>
                </a:lnTo>
                <a:lnTo>
                  <a:pt x="437" y="1143"/>
                </a:lnTo>
                <a:lnTo>
                  <a:pt x="452" y="1134"/>
                </a:lnTo>
                <a:lnTo>
                  <a:pt x="466" y="1125"/>
                </a:lnTo>
                <a:lnTo>
                  <a:pt x="482" y="1117"/>
                </a:lnTo>
                <a:lnTo>
                  <a:pt x="497" y="1108"/>
                </a:lnTo>
                <a:lnTo>
                  <a:pt x="513" y="1101"/>
                </a:lnTo>
                <a:lnTo>
                  <a:pt x="528" y="1094"/>
                </a:lnTo>
                <a:lnTo>
                  <a:pt x="544" y="1088"/>
                </a:lnTo>
                <a:lnTo>
                  <a:pt x="558" y="1080"/>
                </a:lnTo>
                <a:lnTo>
                  <a:pt x="573" y="1075"/>
                </a:lnTo>
                <a:lnTo>
                  <a:pt x="589" y="1070"/>
                </a:lnTo>
                <a:lnTo>
                  <a:pt x="603" y="1064"/>
                </a:lnTo>
                <a:lnTo>
                  <a:pt x="618" y="1060"/>
                </a:lnTo>
                <a:lnTo>
                  <a:pt x="625" y="1040"/>
                </a:lnTo>
                <a:lnTo>
                  <a:pt x="635" y="1019"/>
                </a:lnTo>
                <a:lnTo>
                  <a:pt x="645" y="1002"/>
                </a:lnTo>
                <a:lnTo>
                  <a:pt x="657" y="987"/>
                </a:lnTo>
                <a:lnTo>
                  <a:pt x="671" y="973"/>
                </a:lnTo>
                <a:lnTo>
                  <a:pt x="684" y="960"/>
                </a:lnTo>
                <a:lnTo>
                  <a:pt x="700" y="948"/>
                </a:lnTo>
                <a:lnTo>
                  <a:pt x="718" y="938"/>
                </a:lnTo>
                <a:lnTo>
                  <a:pt x="735" y="929"/>
                </a:lnTo>
                <a:lnTo>
                  <a:pt x="753" y="920"/>
                </a:lnTo>
                <a:lnTo>
                  <a:pt x="772" y="913"/>
                </a:lnTo>
                <a:lnTo>
                  <a:pt x="792" y="907"/>
                </a:lnTo>
                <a:lnTo>
                  <a:pt x="812" y="900"/>
                </a:lnTo>
                <a:lnTo>
                  <a:pt x="833" y="894"/>
                </a:lnTo>
                <a:lnTo>
                  <a:pt x="855" y="890"/>
                </a:lnTo>
                <a:lnTo>
                  <a:pt x="876" y="886"/>
                </a:lnTo>
                <a:lnTo>
                  <a:pt x="873" y="881"/>
                </a:lnTo>
                <a:lnTo>
                  <a:pt x="869" y="877"/>
                </a:lnTo>
                <a:lnTo>
                  <a:pt x="866" y="874"/>
                </a:lnTo>
                <a:lnTo>
                  <a:pt x="863" y="870"/>
                </a:lnTo>
                <a:lnTo>
                  <a:pt x="859" y="867"/>
                </a:lnTo>
                <a:lnTo>
                  <a:pt x="856" y="864"/>
                </a:lnTo>
                <a:lnTo>
                  <a:pt x="853" y="862"/>
                </a:lnTo>
                <a:lnTo>
                  <a:pt x="849" y="859"/>
                </a:lnTo>
                <a:lnTo>
                  <a:pt x="846" y="856"/>
                </a:lnTo>
                <a:lnTo>
                  <a:pt x="843" y="855"/>
                </a:lnTo>
                <a:lnTo>
                  <a:pt x="841" y="852"/>
                </a:lnTo>
                <a:lnTo>
                  <a:pt x="839" y="851"/>
                </a:lnTo>
                <a:lnTo>
                  <a:pt x="837" y="848"/>
                </a:lnTo>
                <a:lnTo>
                  <a:pt x="834" y="846"/>
                </a:lnTo>
                <a:lnTo>
                  <a:pt x="833" y="845"/>
                </a:lnTo>
                <a:lnTo>
                  <a:pt x="831" y="843"/>
                </a:lnTo>
                <a:lnTo>
                  <a:pt x="831" y="840"/>
                </a:lnTo>
                <a:lnTo>
                  <a:pt x="833" y="838"/>
                </a:lnTo>
                <a:lnTo>
                  <a:pt x="834" y="835"/>
                </a:lnTo>
                <a:lnTo>
                  <a:pt x="836" y="830"/>
                </a:lnTo>
                <a:lnTo>
                  <a:pt x="839" y="826"/>
                </a:lnTo>
                <a:lnTo>
                  <a:pt x="841" y="823"/>
                </a:lnTo>
                <a:lnTo>
                  <a:pt x="844" y="819"/>
                </a:lnTo>
                <a:lnTo>
                  <a:pt x="847" y="814"/>
                </a:lnTo>
                <a:lnTo>
                  <a:pt x="850" y="811"/>
                </a:lnTo>
                <a:lnTo>
                  <a:pt x="853" y="807"/>
                </a:lnTo>
                <a:lnTo>
                  <a:pt x="855" y="804"/>
                </a:lnTo>
                <a:lnTo>
                  <a:pt x="857" y="801"/>
                </a:lnTo>
                <a:lnTo>
                  <a:pt x="859" y="798"/>
                </a:lnTo>
                <a:lnTo>
                  <a:pt x="860" y="797"/>
                </a:lnTo>
                <a:lnTo>
                  <a:pt x="862" y="797"/>
                </a:lnTo>
                <a:lnTo>
                  <a:pt x="862" y="795"/>
                </a:lnTo>
                <a:lnTo>
                  <a:pt x="868" y="800"/>
                </a:lnTo>
                <a:lnTo>
                  <a:pt x="872" y="803"/>
                </a:lnTo>
                <a:lnTo>
                  <a:pt x="878" y="807"/>
                </a:lnTo>
                <a:lnTo>
                  <a:pt x="882" y="811"/>
                </a:lnTo>
                <a:lnTo>
                  <a:pt x="886" y="816"/>
                </a:lnTo>
                <a:lnTo>
                  <a:pt x="891" y="820"/>
                </a:lnTo>
                <a:lnTo>
                  <a:pt x="895" y="824"/>
                </a:lnTo>
                <a:lnTo>
                  <a:pt x="900" y="829"/>
                </a:lnTo>
                <a:lnTo>
                  <a:pt x="902" y="835"/>
                </a:lnTo>
                <a:lnTo>
                  <a:pt x="907" y="839"/>
                </a:lnTo>
                <a:lnTo>
                  <a:pt x="910" y="845"/>
                </a:lnTo>
                <a:lnTo>
                  <a:pt x="913" y="851"/>
                </a:lnTo>
                <a:lnTo>
                  <a:pt x="917" y="856"/>
                </a:lnTo>
                <a:lnTo>
                  <a:pt x="920" y="862"/>
                </a:lnTo>
                <a:lnTo>
                  <a:pt x="921" y="868"/>
                </a:lnTo>
                <a:lnTo>
                  <a:pt x="924" y="875"/>
                </a:lnTo>
                <a:close/>
                <a:moveTo>
                  <a:pt x="1312" y="1022"/>
                </a:moveTo>
                <a:lnTo>
                  <a:pt x="1309" y="1021"/>
                </a:lnTo>
                <a:lnTo>
                  <a:pt x="1305" y="1019"/>
                </a:lnTo>
                <a:lnTo>
                  <a:pt x="1302" y="1018"/>
                </a:lnTo>
                <a:lnTo>
                  <a:pt x="1299" y="1016"/>
                </a:lnTo>
                <a:lnTo>
                  <a:pt x="1295" y="1015"/>
                </a:lnTo>
                <a:lnTo>
                  <a:pt x="1292" y="1014"/>
                </a:lnTo>
                <a:lnTo>
                  <a:pt x="1289" y="1011"/>
                </a:lnTo>
                <a:lnTo>
                  <a:pt x="1285" y="1009"/>
                </a:lnTo>
                <a:lnTo>
                  <a:pt x="1282" y="1008"/>
                </a:lnTo>
                <a:lnTo>
                  <a:pt x="1277" y="1006"/>
                </a:lnTo>
                <a:lnTo>
                  <a:pt x="1274" y="1005"/>
                </a:lnTo>
                <a:lnTo>
                  <a:pt x="1272" y="1002"/>
                </a:lnTo>
                <a:lnTo>
                  <a:pt x="1267" y="1000"/>
                </a:lnTo>
                <a:lnTo>
                  <a:pt x="1264" y="999"/>
                </a:lnTo>
                <a:lnTo>
                  <a:pt x="1260" y="998"/>
                </a:lnTo>
                <a:lnTo>
                  <a:pt x="1257" y="996"/>
                </a:lnTo>
                <a:lnTo>
                  <a:pt x="1257" y="998"/>
                </a:lnTo>
                <a:lnTo>
                  <a:pt x="1257" y="999"/>
                </a:lnTo>
                <a:lnTo>
                  <a:pt x="1257" y="1000"/>
                </a:lnTo>
                <a:lnTo>
                  <a:pt x="1257" y="1002"/>
                </a:lnTo>
                <a:lnTo>
                  <a:pt x="1257" y="1005"/>
                </a:lnTo>
                <a:lnTo>
                  <a:pt x="1257" y="1006"/>
                </a:lnTo>
                <a:lnTo>
                  <a:pt x="1257" y="1008"/>
                </a:lnTo>
                <a:lnTo>
                  <a:pt x="1257" y="1009"/>
                </a:lnTo>
                <a:lnTo>
                  <a:pt x="1259" y="1011"/>
                </a:lnTo>
                <a:lnTo>
                  <a:pt x="1259" y="1014"/>
                </a:lnTo>
                <a:lnTo>
                  <a:pt x="1259" y="1015"/>
                </a:lnTo>
                <a:lnTo>
                  <a:pt x="1259" y="1016"/>
                </a:lnTo>
                <a:lnTo>
                  <a:pt x="1259" y="1018"/>
                </a:lnTo>
                <a:lnTo>
                  <a:pt x="1259" y="1019"/>
                </a:lnTo>
                <a:lnTo>
                  <a:pt x="1259" y="1021"/>
                </a:lnTo>
                <a:lnTo>
                  <a:pt x="1259" y="1022"/>
                </a:lnTo>
                <a:lnTo>
                  <a:pt x="1263" y="1022"/>
                </a:lnTo>
                <a:lnTo>
                  <a:pt x="1266" y="1022"/>
                </a:lnTo>
                <a:lnTo>
                  <a:pt x="1270" y="1022"/>
                </a:lnTo>
                <a:lnTo>
                  <a:pt x="1273" y="1024"/>
                </a:lnTo>
                <a:lnTo>
                  <a:pt x="1276" y="1024"/>
                </a:lnTo>
                <a:lnTo>
                  <a:pt x="1280" y="1024"/>
                </a:lnTo>
                <a:lnTo>
                  <a:pt x="1283" y="1024"/>
                </a:lnTo>
                <a:lnTo>
                  <a:pt x="1286" y="1024"/>
                </a:lnTo>
                <a:lnTo>
                  <a:pt x="1289" y="1024"/>
                </a:lnTo>
                <a:lnTo>
                  <a:pt x="1293" y="1024"/>
                </a:lnTo>
                <a:lnTo>
                  <a:pt x="1296" y="1024"/>
                </a:lnTo>
                <a:lnTo>
                  <a:pt x="1299" y="1024"/>
                </a:lnTo>
                <a:lnTo>
                  <a:pt x="1302" y="1022"/>
                </a:lnTo>
                <a:lnTo>
                  <a:pt x="1305" y="1022"/>
                </a:lnTo>
                <a:lnTo>
                  <a:pt x="1309" y="1022"/>
                </a:lnTo>
                <a:lnTo>
                  <a:pt x="1312" y="1022"/>
                </a:lnTo>
                <a:close/>
                <a:moveTo>
                  <a:pt x="889" y="904"/>
                </a:moveTo>
                <a:lnTo>
                  <a:pt x="870" y="907"/>
                </a:lnTo>
                <a:lnTo>
                  <a:pt x="853" y="912"/>
                </a:lnTo>
                <a:lnTo>
                  <a:pt x="836" y="916"/>
                </a:lnTo>
                <a:lnTo>
                  <a:pt x="818" y="920"/>
                </a:lnTo>
                <a:lnTo>
                  <a:pt x="802" y="926"/>
                </a:lnTo>
                <a:lnTo>
                  <a:pt x="786" y="932"/>
                </a:lnTo>
                <a:lnTo>
                  <a:pt x="770" y="939"/>
                </a:lnTo>
                <a:lnTo>
                  <a:pt x="756" y="947"/>
                </a:lnTo>
                <a:lnTo>
                  <a:pt x="743" y="955"/>
                </a:lnTo>
                <a:lnTo>
                  <a:pt x="730" y="966"/>
                </a:lnTo>
                <a:lnTo>
                  <a:pt x="718" y="976"/>
                </a:lnTo>
                <a:lnTo>
                  <a:pt x="706" y="987"/>
                </a:lnTo>
                <a:lnTo>
                  <a:pt x="698" y="1000"/>
                </a:lnTo>
                <a:lnTo>
                  <a:pt x="689" y="1015"/>
                </a:lnTo>
                <a:lnTo>
                  <a:pt x="683" y="1031"/>
                </a:lnTo>
                <a:lnTo>
                  <a:pt x="677" y="1048"/>
                </a:lnTo>
                <a:lnTo>
                  <a:pt x="680" y="1048"/>
                </a:lnTo>
                <a:lnTo>
                  <a:pt x="684" y="1047"/>
                </a:lnTo>
                <a:lnTo>
                  <a:pt x="687" y="1047"/>
                </a:lnTo>
                <a:lnTo>
                  <a:pt x="692" y="1047"/>
                </a:lnTo>
                <a:lnTo>
                  <a:pt x="695" y="1047"/>
                </a:lnTo>
                <a:lnTo>
                  <a:pt x="698" y="1047"/>
                </a:lnTo>
                <a:lnTo>
                  <a:pt x="702" y="1047"/>
                </a:lnTo>
                <a:lnTo>
                  <a:pt x="705" y="1047"/>
                </a:lnTo>
                <a:lnTo>
                  <a:pt x="708" y="1048"/>
                </a:lnTo>
                <a:lnTo>
                  <a:pt x="711" y="1048"/>
                </a:lnTo>
                <a:lnTo>
                  <a:pt x="715" y="1048"/>
                </a:lnTo>
                <a:lnTo>
                  <a:pt x="718" y="1048"/>
                </a:lnTo>
                <a:lnTo>
                  <a:pt x="721" y="1050"/>
                </a:lnTo>
                <a:lnTo>
                  <a:pt x="724" y="1050"/>
                </a:lnTo>
                <a:lnTo>
                  <a:pt x="727" y="1050"/>
                </a:lnTo>
                <a:lnTo>
                  <a:pt x="731" y="1051"/>
                </a:lnTo>
                <a:lnTo>
                  <a:pt x="740" y="1053"/>
                </a:lnTo>
                <a:lnTo>
                  <a:pt x="750" y="1056"/>
                </a:lnTo>
                <a:lnTo>
                  <a:pt x="759" y="1057"/>
                </a:lnTo>
                <a:lnTo>
                  <a:pt x="767" y="1060"/>
                </a:lnTo>
                <a:lnTo>
                  <a:pt x="776" y="1063"/>
                </a:lnTo>
                <a:lnTo>
                  <a:pt x="783" y="1064"/>
                </a:lnTo>
                <a:lnTo>
                  <a:pt x="791" y="1069"/>
                </a:lnTo>
                <a:lnTo>
                  <a:pt x="798" y="1072"/>
                </a:lnTo>
                <a:lnTo>
                  <a:pt x="805" y="1076"/>
                </a:lnTo>
                <a:lnTo>
                  <a:pt x="812" y="1082"/>
                </a:lnTo>
                <a:lnTo>
                  <a:pt x="818" y="1088"/>
                </a:lnTo>
                <a:lnTo>
                  <a:pt x="825" y="1094"/>
                </a:lnTo>
                <a:lnTo>
                  <a:pt x="831" y="1101"/>
                </a:lnTo>
                <a:lnTo>
                  <a:pt x="839" y="1110"/>
                </a:lnTo>
                <a:lnTo>
                  <a:pt x="846" y="1120"/>
                </a:lnTo>
                <a:lnTo>
                  <a:pt x="853" y="1130"/>
                </a:lnTo>
                <a:lnTo>
                  <a:pt x="853" y="1124"/>
                </a:lnTo>
                <a:lnTo>
                  <a:pt x="855" y="1117"/>
                </a:lnTo>
                <a:lnTo>
                  <a:pt x="855" y="1110"/>
                </a:lnTo>
                <a:lnTo>
                  <a:pt x="857" y="1102"/>
                </a:lnTo>
                <a:lnTo>
                  <a:pt x="860" y="1094"/>
                </a:lnTo>
                <a:lnTo>
                  <a:pt x="863" y="1085"/>
                </a:lnTo>
                <a:lnTo>
                  <a:pt x="866" y="1078"/>
                </a:lnTo>
                <a:lnTo>
                  <a:pt x="870" y="1069"/>
                </a:lnTo>
                <a:lnTo>
                  <a:pt x="875" y="1062"/>
                </a:lnTo>
                <a:lnTo>
                  <a:pt x="881" y="1054"/>
                </a:lnTo>
                <a:lnTo>
                  <a:pt x="886" y="1048"/>
                </a:lnTo>
                <a:lnTo>
                  <a:pt x="892" y="1043"/>
                </a:lnTo>
                <a:lnTo>
                  <a:pt x="900" y="1037"/>
                </a:lnTo>
                <a:lnTo>
                  <a:pt x="907" y="1034"/>
                </a:lnTo>
                <a:lnTo>
                  <a:pt x="914" y="1031"/>
                </a:lnTo>
                <a:lnTo>
                  <a:pt x="923" y="1030"/>
                </a:lnTo>
                <a:lnTo>
                  <a:pt x="927" y="1030"/>
                </a:lnTo>
                <a:lnTo>
                  <a:pt x="932" y="1030"/>
                </a:lnTo>
                <a:lnTo>
                  <a:pt x="936" y="1032"/>
                </a:lnTo>
                <a:lnTo>
                  <a:pt x="940" y="1034"/>
                </a:lnTo>
                <a:lnTo>
                  <a:pt x="943" y="1038"/>
                </a:lnTo>
                <a:lnTo>
                  <a:pt x="946" y="1041"/>
                </a:lnTo>
                <a:lnTo>
                  <a:pt x="949" y="1046"/>
                </a:lnTo>
                <a:lnTo>
                  <a:pt x="952" y="1050"/>
                </a:lnTo>
                <a:lnTo>
                  <a:pt x="955" y="1054"/>
                </a:lnTo>
                <a:lnTo>
                  <a:pt x="958" y="1059"/>
                </a:lnTo>
                <a:lnTo>
                  <a:pt x="961" y="1063"/>
                </a:lnTo>
                <a:lnTo>
                  <a:pt x="964" y="1067"/>
                </a:lnTo>
                <a:lnTo>
                  <a:pt x="968" y="1072"/>
                </a:lnTo>
                <a:lnTo>
                  <a:pt x="971" y="1075"/>
                </a:lnTo>
                <a:lnTo>
                  <a:pt x="975" y="1078"/>
                </a:lnTo>
                <a:lnTo>
                  <a:pt x="981" y="1079"/>
                </a:lnTo>
                <a:lnTo>
                  <a:pt x="990" y="1083"/>
                </a:lnTo>
                <a:lnTo>
                  <a:pt x="1000" y="1085"/>
                </a:lnTo>
                <a:lnTo>
                  <a:pt x="1009" y="1086"/>
                </a:lnTo>
                <a:lnTo>
                  <a:pt x="1017" y="1088"/>
                </a:lnTo>
                <a:lnTo>
                  <a:pt x="1027" y="1088"/>
                </a:lnTo>
                <a:lnTo>
                  <a:pt x="1036" y="1088"/>
                </a:lnTo>
                <a:lnTo>
                  <a:pt x="1045" y="1086"/>
                </a:lnTo>
                <a:lnTo>
                  <a:pt x="1054" y="1083"/>
                </a:lnTo>
                <a:lnTo>
                  <a:pt x="1062" y="1082"/>
                </a:lnTo>
                <a:lnTo>
                  <a:pt x="1070" y="1078"/>
                </a:lnTo>
                <a:lnTo>
                  <a:pt x="1078" y="1073"/>
                </a:lnTo>
                <a:lnTo>
                  <a:pt x="1086" y="1069"/>
                </a:lnTo>
                <a:lnTo>
                  <a:pt x="1093" y="1063"/>
                </a:lnTo>
                <a:lnTo>
                  <a:pt x="1100" y="1057"/>
                </a:lnTo>
                <a:lnTo>
                  <a:pt x="1106" y="1051"/>
                </a:lnTo>
                <a:lnTo>
                  <a:pt x="1112" y="1044"/>
                </a:lnTo>
                <a:lnTo>
                  <a:pt x="1100" y="1041"/>
                </a:lnTo>
                <a:lnTo>
                  <a:pt x="1088" y="1038"/>
                </a:lnTo>
                <a:lnTo>
                  <a:pt x="1078" y="1035"/>
                </a:lnTo>
                <a:lnTo>
                  <a:pt x="1070" y="1032"/>
                </a:lnTo>
                <a:lnTo>
                  <a:pt x="1062" y="1031"/>
                </a:lnTo>
                <a:lnTo>
                  <a:pt x="1055" y="1028"/>
                </a:lnTo>
                <a:lnTo>
                  <a:pt x="1048" y="1025"/>
                </a:lnTo>
                <a:lnTo>
                  <a:pt x="1041" y="1024"/>
                </a:lnTo>
                <a:lnTo>
                  <a:pt x="1033" y="1022"/>
                </a:lnTo>
                <a:lnTo>
                  <a:pt x="1026" y="1021"/>
                </a:lnTo>
                <a:lnTo>
                  <a:pt x="1019" y="1021"/>
                </a:lnTo>
                <a:lnTo>
                  <a:pt x="1009" y="1021"/>
                </a:lnTo>
                <a:lnTo>
                  <a:pt x="998" y="1021"/>
                </a:lnTo>
                <a:lnTo>
                  <a:pt x="987" y="1022"/>
                </a:lnTo>
                <a:lnTo>
                  <a:pt x="974" y="1025"/>
                </a:lnTo>
                <a:lnTo>
                  <a:pt x="959" y="1030"/>
                </a:lnTo>
                <a:lnTo>
                  <a:pt x="953" y="1008"/>
                </a:lnTo>
                <a:lnTo>
                  <a:pt x="956" y="1003"/>
                </a:lnTo>
                <a:lnTo>
                  <a:pt x="959" y="999"/>
                </a:lnTo>
                <a:lnTo>
                  <a:pt x="962" y="996"/>
                </a:lnTo>
                <a:lnTo>
                  <a:pt x="966" y="992"/>
                </a:lnTo>
                <a:lnTo>
                  <a:pt x="971" y="987"/>
                </a:lnTo>
                <a:lnTo>
                  <a:pt x="975" y="984"/>
                </a:lnTo>
                <a:lnTo>
                  <a:pt x="979" y="980"/>
                </a:lnTo>
                <a:lnTo>
                  <a:pt x="985" y="976"/>
                </a:lnTo>
                <a:lnTo>
                  <a:pt x="991" y="973"/>
                </a:lnTo>
                <a:lnTo>
                  <a:pt x="997" y="970"/>
                </a:lnTo>
                <a:lnTo>
                  <a:pt x="1003" y="967"/>
                </a:lnTo>
                <a:lnTo>
                  <a:pt x="1009" y="966"/>
                </a:lnTo>
                <a:lnTo>
                  <a:pt x="1016" y="964"/>
                </a:lnTo>
                <a:lnTo>
                  <a:pt x="1022" y="963"/>
                </a:lnTo>
                <a:lnTo>
                  <a:pt x="1029" y="961"/>
                </a:lnTo>
                <a:lnTo>
                  <a:pt x="1036" y="961"/>
                </a:lnTo>
                <a:lnTo>
                  <a:pt x="1051" y="963"/>
                </a:lnTo>
                <a:lnTo>
                  <a:pt x="1064" y="966"/>
                </a:lnTo>
                <a:lnTo>
                  <a:pt x="1077" y="968"/>
                </a:lnTo>
                <a:lnTo>
                  <a:pt x="1090" y="971"/>
                </a:lnTo>
                <a:lnTo>
                  <a:pt x="1102" y="976"/>
                </a:lnTo>
                <a:lnTo>
                  <a:pt x="1113" y="982"/>
                </a:lnTo>
                <a:lnTo>
                  <a:pt x="1125" y="986"/>
                </a:lnTo>
                <a:lnTo>
                  <a:pt x="1136" y="990"/>
                </a:lnTo>
                <a:lnTo>
                  <a:pt x="1147" y="996"/>
                </a:lnTo>
                <a:lnTo>
                  <a:pt x="1158" y="1000"/>
                </a:lnTo>
                <a:lnTo>
                  <a:pt x="1170" y="1006"/>
                </a:lnTo>
                <a:lnTo>
                  <a:pt x="1181" y="1011"/>
                </a:lnTo>
                <a:lnTo>
                  <a:pt x="1195" y="1014"/>
                </a:lnTo>
                <a:lnTo>
                  <a:pt x="1208" y="1018"/>
                </a:lnTo>
                <a:lnTo>
                  <a:pt x="1221" y="1019"/>
                </a:lnTo>
                <a:lnTo>
                  <a:pt x="1235" y="1022"/>
                </a:lnTo>
                <a:lnTo>
                  <a:pt x="1235" y="1019"/>
                </a:lnTo>
                <a:lnTo>
                  <a:pt x="1235" y="1016"/>
                </a:lnTo>
                <a:lnTo>
                  <a:pt x="1235" y="1014"/>
                </a:lnTo>
                <a:lnTo>
                  <a:pt x="1234" y="1012"/>
                </a:lnTo>
                <a:lnTo>
                  <a:pt x="1234" y="1009"/>
                </a:lnTo>
                <a:lnTo>
                  <a:pt x="1234" y="1006"/>
                </a:lnTo>
                <a:lnTo>
                  <a:pt x="1234" y="1003"/>
                </a:lnTo>
                <a:lnTo>
                  <a:pt x="1234" y="1002"/>
                </a:lnTo>
                <a:lnTo>
                  <a:pt x="1234" y="999"/>
                </a:lnTo>
                <a:lnTo>
                  <a:pt x="1234" y="998"/>
                </a:lnTo>
                <a:lnTo>
                  <a:pt x="1234" y="995"/>
                </a:lnTo>
                <a:lnTo>
                  <a:pt x="1232" y="992"/>
                </a:lnTo>
                <a:lnTo>
                  <a:pt x="1232" y="990"/>
                </a:lnTo>
                <a:lnTo>
                  <a:pt x="1232" y="987"/>
                </a:lnTo>
                <a:lnTo>
                  <a:pt x="1232" y="986"/>
                </a:lnTo>
                <a:lnTo>
                  <a:pt x="1232" y="983"/>
                </a:lnTo>
                <a:lnTo>
                  <a:pt x="1213" y="976"/>
                </a:lnTo>
                <a:lnTo>
                  <a:pt x="1193" y="967"/>
                </a:lnTo>
                <a:lnTo>
                  <a:pt x="1173" y="960"/>
                </a:lnTo>
                <a:lnTo>
                  <a:pt x="1152" y="951"/>
                </a:lnTo>
                <a:lnTo>
                  <a:pt x="1132" y="944"/>
                </a:lnTo>
                <a:lnTo>
                  <a:pt x="1112" y="936"/>
                </a:lnTo>
                <a:lnTo>
                  <a:pt x="1093" y="929"/>
                </a:lnTo>
                <a:lnTo>
                  <a:pt x="1072" y="923"/>
                </a:lnTo>
                <a:lnTo>
                  <a:pt x="1054" y="918"/>
                </a:lnTo>
                <a:lnTo>
                  <a:pt x="1033" y="912"/>
                </a:lnTo>
                <a:lnTo>
                  <a:pt x="1014" y="907"/>
                </a:lnTo>
                <a:lnTo>
                  <a:pt x="997" y="903"/>
                </a:lnTo>
                <a:lnTo>
                  <a:pt x="979" y="900"/>
                </a:lnTo>
                <a:lnTo>
                  <a:pt x="964" y="899"/>
                </a:lnTo>
                <a:lnTo>
                  <a:pt x="948" y="897"/>
                </a:lnTo>
                <a:lnTo>
                  <a:pt x="932" y="897"/>
                </a:lnTo>
                <a:lnTo>
                  <a:pt x="933" y="904"/>
                </a:lnTo>
                <a:lnTo>
                  <a:pt x="934" y="912"/>
                </a:lnTo>
                <a:lnTo>
                  <a:pt x="936" y="918"/>
                </a:lnTo>
                <a:lnTo>
                  <a:pt x="936" y="925"/>
                </a:lnTo>
                <a:lnTo>
                  <a:pt x="937" y="932"/>
                </a:lnTo>
                <a:lnTo>
                  <a:pt x="937" y="939"/>
                </a:lnTo>
                <a:lnTo>
                  <a:pt x="937" y="945"/>
                </a:lnTo>
                <a:lnTo>
                  <a:pt x="936" y="952"/>
                </a:lnTo>
                <a:lnTo>
                  <a:pt x="936" y="958"/>
                </a:lnTo>
                <a:lnTo>
                  <a:pt x="934" y="964"/>
                </a:lnTo>
                <a:lnTo>
                  <a:pt x="934" y="970"/>
                </a:lnTo>
                <a:lnTo>
                  <a:pt x="933" y="976"/>
                </a:lnTo>
                <a:lnTo>
                  <a:pt x="933" y="982"/>
                </a:lnTo>
                <a:lnTo>
                  <a:pt x="932" y="987"/>
                </a:lnTo>
                <a:lnTo>
                  <a:pt x="930" y="993"/>
                </a:lnTo>
                <a:lnTo>
                  <a:pt x="930" y="998"/>
                </a:lnTo>
                <a:lnTo>
                  <a:pt x="929" y="998"/>
                </a:lnTo>
                <a:lnTo>
                  <a:pt x="929" y="999"/>
                </a:lnTo>
                <a:lnTo>
                  <a:pt x="927" y="1000"/>
                </a:lnTo>
                <a:lnTo>
                  <a:pt x="927" y="1002"/>
                </a:lnTo>
                <a:lnTo>
                  <a:pt x="926" y="1003"/>
                </a:lnTo>
                <a:lnTo>
                  <a:pt x="924" y="1005"/>
                </a:lnTo>
                <a:lnTo>
                  <a:pt x="924" y="1006"/>
                </a:lnTo>
                <a:lnTo>
                  <a:pt x="923" y="1008"/>
                </a:lnTo>
                <a:lnTo>
                  <a:pt x="921" y="1009"/>
                </a:lnTo>
                <a:lnTo>
                  <a:pt x="920" y="1011"/>
                </a:lnTo>
                <a:lnTo>
                  <a:pt x="918" y="1011"/>
                </a:lnTo>
                <a:lnTo>
                  <a:pt x="917" y="1012"/>
                </a:lnTo>
                <a:lnTo>
                  <a:pt x="914" y="1014"/>
                </a:lnTo>
                <a:lnTo>
                  <a:pt x="913" y="1015"/>
                </a:lnTo>
                <a:lnTo>
                  <a:pt x="914" y="1005"/>
                </a:lnTo>
                <a:lnTo>
                  <a:pt x="914" y="996"/>
                </a:lnTo>
                <a:lnTo>
                  <a:pt x="914" y="987"/>
                </a:lnTo>
                <a:lnTo>
                  <a:pt x="914" y="980"/>
                </a:lnTo>
                <a:lnTo>
                  <a:pt x="913" y="971"/>
                </a:lnTo>
                <a:lnTo>
                  <a:pt x="911" y="964"/>
                </a:lnTo>
                <a:lnTo>
                  <a:pt x="911" y="957"/>
                </a:lnTo>
                <a:lnTo>
                  <a:pt x="908" y="950"/>
                </a:lnTo>
                <a:lnTo>
                  <a:pt x="907" y="942"/>
                </a:lnTo>
                <a:lnTo>
                  <a:pt x="905" y="936"/>
                </a:lnTo>
                <a:lnTo>
                  <a:pt x="902" y="931"/>
                </a:lnTo>
                <a:lnTo>
                  <a:pt x="900" y="925"/>
                </a:lnTo>
                <a:lnTo>
                  <a:pt x="898" y="919"/>
                </a:lnTo>
                <a:lnTo>
                  <a:pt x="895" y="913"/>
                </a:lnTo>
                <a:lnTo>
                  <a:pt x="892" y="909"/>
                </a:lnTo>
                <a:lnTo>
                  <a:pt x="889" y="904"/>
                </a:lnTo>
                <a:close/>
                <a:moveTo>
                  <a:pt x="1613" y="1252"/>
                </a:moveTo>
                <a:lnTo>
                  <a:pt x="1609" y="1248"/>
                </a:lnTo>
                <a:lnTo>
                  <a:pt x="1604" y="1243"/>
                </a:lnTo>
                <a:lnTo>
                  <a:pt x="1600" y="1239"/>
                </a:lnTo>
                <a:lnTo>
                  <a:pt x="1596" y="1235"/>
                </a:lnTo>
                <a:lnTo>
                  <a:pt x="1591" y="1230"/>
                </a:lnTo>
                <a:lnTo>
                  <a:pt x="1587" y="1226"/>
                </a:lnTo>
                <a:lnTo>
                  <a:pt x="1583" y="1221"/>
                </a:lnTo>
                <a:lnTo>
                  <a:pt x="1578" y="1219"/>
                </a:lnTo>
                <a:lnTo>
                  <a:pt x="1574" y="1214"/>
                </a:lnTo>
                <a:lnTo>
                  <a:pt x="1571" y="1210"/>
                </a:lnTo>
                <a:lnTo>
                  <a:pt x="1567" y="1205"/>
                </a:lnTo>
                <a:lnTo>
                  <a:pt x="1562" y="1201"/>
                </a:lnTo>
                <a:lnTo>
                  <a:pt x="1558" y="1197"/>
                </a:lnTo>
                <a:lnTo>
                  <a:pt x="1554" y="1194"/>
                </a:lnTo>
                <a:lnTo>
                  <a:pt x="1549" y="1189"/>
                </a:lnTo>
                <a:lnTo>
                  <a:pt x="1545" y="1185"/>
                </a:lnTo>
                <a:lnTo>
                  <a:pt x="1545" y="1188"/>
                </a:lnTo>
                <a:lnTo>
                  <a:pt x="1546" y="1191"/>
                </a:lnTo>
                <a:lnTo>
                  <a:pt x="1546" y="1194"/>
                </a:lnTo>
                <a:lnTo>
                  <a:pt x="1546" y="1197"/>
                </a:lnTo>
                <a:lnTo>
                  <a:pt x="1548" y="1201"/>
                </a:lnTo>
                <a:lnTo>
                  <a:pt x="1548" y="1204"/>
                </a:lnTo>
                <a:lnTo>
                  <a:pt x="1548" y="1207"/>
                </a:lnTo>
                <a:lnTo>
                  <a:pt x="1548" y="1208"/>
                </a:lnTo>
                <a:lnTo>
                  <a:pt x="1549" y="1211"/>
                </a:lnTo>
                <a:lnTo>
                  <a:pt x="1549" y="1214"/>
                </a:lnTo>
                <a:lnTo>
                  <a:pt x="1549" y="1217"/>
                </a:lnTo>
                <a:lnTo>
                  <a:pt x="1549" y="1220"/>
                </a:lnTo>
                <a:lnTo>
                  <a:pt x="1549" y="1223"/>
                </a:lnTo>
                <a:lnTo>
                  <a:pt x="1549" y="1226"/>
                </a:lnTo>
                <a:lnTo>
                  <a:pt x="1549" y="1229"/>
                </a:lnTo>
                <a:lnTo>
                  <a:pt x="1549" y="1232"/>
                </a:lnTo>
                <a:lnTo>
                  <a:pt x="1554" y="1232"/>
                </a:lnTo>
                <a:lnTo>
                  <a:pt x="1556" y="1233"/>
                </a:lnTo>
                <a:lnTo>
                  <a:pt x="1561" y="1235"/>
                </a:lnTo>
                <a:lnTo>
                  <a:pt x="1565" y="1236"/>
                </a:lnTo>
                <a:lnTo>
                  <a:pt x="1568" y="1237"/>
                </a:lnTo>
                <a:lnTo>
                  <a:pt x="1572" y="1239"/>
                </a:lnTo>
                <a:lnTo>
                  <a:pt x="1577" y="1239"/>
                </a:lnTo>
                <a:lnTo>
                  <a:pt x="1580" y="1240"/>
                </a:lnTo>
                <a:lnTo>
                  <a:pt x="1584" y="1242"/>
                </a:lnTo>
                <a:lnTo>
                  <a:pt x="1588" y="1243"/>
                </a:lnTo>
                <a:lnTo>
                  <a:pt x="1593" y="1245"/>
                </a:lnTo>
                <a:lnTo>
                  <a:pt x="1596" y="1246"/>
                </a:lnTo>
                <a:lnTo>
                  <a:pt x="1600" y="1248"/>
                </a:lnTo>
                <a:lnTo>
                  <a:pt x="1604" y="1249"/>
                </a:lnTo>
                <a:lnTo>
                  <a:pt x="1609" y="1251"/>
                </a:lnTo>
                <a:lnTo>
                  <a:pt x="1613" y="1252"/>
                </a:lnTo>
                <a:close/>
                <a:moveTo>
                  <a:pt x="1148" y="1085"/>
                </a:moveTo>
                <a:lnTo>
                  <a:pt x="1150" y="1088"/>
                </a:lnTo>
                <a:lnTo>
                  <a:pt x="1150" y="1089"/>
                </a:lnTo>
                <a:lnTo>
                  <a:pt x="1151" y="1092"/>
                </a:lnTo>
                <a:lnTo>
                  <a:pt x="1152" y="1095"/>
                </a:lnTo>
                <a:lnTo>
                  <a:pt x="1152" y="1096"/>
                </a:lnTo>
                <a:lnTo>
                  <a:pt x="1154" y="1099"/>
                </a:lnTo>
                <a:lnTo>
                  <a:pt x="1154" y="1102"/>
                </a:lnTo>
                <a:lnTo>
                  <a:pt x="1155" y="1104"/>
                </a:lnTo>
                <a:lnTo>
                  <a:pt x="1157" y="1107"/>
                </a:lnTo>
                <a:lnTo>
                  <a:pt x="1158" y="1108"/>
                </a:lnTo>
                <a:lnTo>
                  <a:pt x="1160" y="1110"/>
                </a:lnTo>
                <a:lnTo>
                  <a:pt x="1161" y="1112"/>
                </a:lnTo>
                <a:lnTo>
                  <a:pt x="1163" y="1114"/>
                </a:lnTo>
                <a:lnTo>
                  <a:pt x="1166" y="1115"/>
                </a:lnTo>
                <a:lnTo>
                  <a:pt x="1167" y="1117"/>
                </a:lnTo>
                <a:lnTo>
                  <a:pt x="1170" y="1118"/>
                </a:lnTo>
                <a:lnTo>
                  <a:pt x="1174" y="1120"/>
                </a:lnTo>
                <a:lnTo>
                  <a:pt x="1180" y="1121"/>
                </a:lnTo>
                <a:lnTo>
                  <a:pt x="1184" y="1121"/>
                </a:lnTo>
                <a:lnTo>
                  <a:pt x="1190" y="1121"/>
                </a:lnTo>
                <a:lnTo>
                  <a:pt x="1195" y="1121"/>
                </a:lnTo>
                <a:lnTo>
                  <a:pt x="1200" y="1120"/>
                </a:lnTo>
                <a:lnTo>
                  <a:pt x="1205" y="1118"/>
                </a:lnTo>
                <a:lnTo>
                  <a:pt x="1211" y="1117"/>
                </a:lnTo>
                <a:lnTo>
                  <a:pt x="1215" y="1115"/>
                </a:lnTo>
                <a:lnTo>
                  <a:pt x="1219" y="1112"/>
                </a:lnTo>
                <a:lnTo>
                  <a:pt x="1222" y="1110"/>
                </a:lnTo>
                <a:lnTo>
                  <a:pt x="1227" y="1108"/>
                </a:lnTo>
                <a:lnTo>
                  <a:pt x="1229" y="1105"/>
                </a:lnTo>
                <a:lnTo>
                  <a:pt x="1231" y="1102"/>
                </a:lnTo>
                <a:lnTo>
                  <a:pt x="1232" y="1099"/>
                </a:lnTo>
                <a:lnTo>
                  <a:pt x="1232" y="1096"/>
                </a:lnTo>
                <a:lnTo>
                  <a:pt x="1232" y="1095"/>
                </a:lnTo>
                <a:lnTo>
                  <a:pt x="1232" y="1094"/>
                </a:lnTo>
                <a:lnTo>
                  <a:pt x="1232" y="1092"/>
                </a:lnTo>
                <a:lnTo>
                  <a:pt x="1232" y="1091"/>
                </a:lnTo>
                <a:lnTo>
                  <a:pt x="1232" y="1089"/>
                </a:lnTo>
                <a:lnTo>
                  <a:pt x="1232" y="1088"/>
                </a:lnTo>
                <a:lnTo>
                  <a:pt x="1232" y="1086"/>
                </a:lnTo>
                <a:lnTo>
                  <a:pt x="1232" y="1085"/>
                </a:lnTo>
                <a:lnTo>
                  <a:pt x="1232" y="1083"/>
                </a:lnTo>
                <a:lnTo>
                  <a:pt x="1232" y="1082"/>
                </a:lnTo>
                <a:lnTo>
                  <a:pt x="1232" y="1079"/>
                </a:lnTo>
                <a:lnTo>
                  <a:pt x="1232" y="1078"/>
                </a:lnTo>
                <a:lnTo>
                  <a:pt x="1232" y="1076"/>
                </a:lnTo>
                <a:lnTo>
                  <a:pt x="1232" y="1075"/>
                </a:lnTo>
                <a:lnTo>
                  <a:pt x="1232" y="1073"/>
                </a:lnTo>
                <a:lnTo>
                  <a:pt x="1232" y="1072"/>
                </a:lnTo>
                <a:lnTo>
                  <a:pt x="1231" y="1072"/>
                </a:lnTo>
                <a:lnTo>
                  <a:pt x="1229" y="1072"/>
                </a:lnTo>
                <a:lnTo>
                  <a:pt x="1227" y="1072"/>
                </a:lnTo>
                <a:lnTo>
                  <a:pt x="1225" y="1072"/>
                </a:lnTo>
                <a:lnTo>
                  <a:pt x="1224" y="1072"/>
                </a:lnTo>
                <a:lnTo>
                  <a:pt x="1222" y="1072"/>
                </a:lnTo>
                <a:lnTo>
                  <a:pt x="1219" y="1072"/>
                </a:lnTo>
                <a:lnTo>
                  <a:pt x="1218" y="1072"/>
                </a:lnTo>
                <a:lnTo>
                  <a:pt x="1216" y="1072"/>
                </a:lnTo>
                <a:lnTo>
                  <a:pt x="1213" y="1072"/>
                </a:lnTo>
                <a:lnTo>
                  <a:pt x="1212" y="1072"/>
                </a:lnTo>
                <a:lnTo>
                  <a:pt x="1211" y="1072"/>
                </a:lnTo>
                <a:lnTo>
                  <a:pt x="1208" y="1072"/>
                </a:lnTo>
                <a:lnTo>
                  <a:pt x="1206" y="1072"/>
                </a:lnTo>
                <a:lnTo>
                  <a:pt x="1203" y="1072"/>
                </a:lnTo>
                <a:lnTo>
                  <a:pt x="1202" y="1072"/>
                </a:lnTo>
                <a:lnTo>
                  <a:pt x="1197" y="1072"/>
                </a:lnTo>
                <a:lnTo>
                  <a:pt x="1195" y="1073"/>
                </a:lnTo>
                <a:lnTo>
                  <a:pt x="1190" y="1073"/>
                </a:lnTo>
                <a:lnTo>
                  <a:pt x="1187" y="1073"/>
                </a:lnTo>
                <a:lnTo>
                  <a:pt x="1184" y="1073"/>
                </a:lnTo>
                <a:lnTo>
                  <a:pt x="1180" y="1075"/>
                </a:lnTo>
                <a:lnTo>
                  <a:pt x="1177" y="1075"/>
                </a:lnTo>
                <a:lnTo>
                  <a:pt x="1174" y="1076"/>
                </a:lnTo>
                <a:lnTo>
                  <a:pt x="1171" y="1076"/>
                </a:lnTo>
                <a:lnTo>
                  <a:pt x="1167" y="1078"/>
                </a:lnTo>
                <a:lnTo>
                  <a:pt x="1164" y="1079"/>
                </a:lnTo>
                <a:lnTo>
                  <a:pt x="1161" y="1079"/>
                </a:lnTo>
                <a:lnTo>
                  <a:pt x="1158" y="1080"/>
                </a:lnTo>
                <a:lnTo>
                  <a:pt x="1155" y="1082"/>
                </a:lnTo>
                <a:lnTo>
                  <a:pt x="1151" y="1083"/>
                </a:lnTo>
                <a:lnTo>
                  <a:pt x="1148" y="1085"/>
                </a:lnTo>
                <a:close/>
                <a:moveTo>
                  <a:pt x="1048" y="1217"/>
                </a:moveTo>
                <a:lnTo>
                  <a:pt x="1019" y="1249"/>
                </a:lnTo>
                <a:lnTo>
                  <a:pt x="982" y="1213"/>
                </a:lnTo>
                <a:lnTo>
                  <a:pt x="1019" y="1171"/>
                </a:lnTo>
                <a:lnTo>
                  <a:pt x="1048" y="1195"/>
                </a:lnTo>
                <a:lnTo>
                  <a:pt x="1074" y="1162"/>
                </a:lnTo>
                <a:lnTo>
                  <a:pt x="1112" y="1195"/>
                </a:lnTo>
                <a:lnTo>
                  <a:pt x="1074" y="1243"/>
                </a:lnTo>
                <a:lnTo>
                  <a:pt x="1048" y="1217"/>
                </a:lnTo>
                <a:close/>
                <a:moveTo>
                  <a:pt x="1459" y="689"/>
                </a:moveTo>
                <a:lnTo>
                  <a:pt x="1447" y="682"/>
                </a:lnTo>
                <a:lnTo>
                  <a:pt x="1437" y="675"/>
                </a:lnTo>
                <a:lnTo>
                  <a:pt x="1427" y="666"/>
                </a:lnTo>
                <a:lnTo>
                  <a:pt x="1418" y="659"/>
                </a:lnTo>
                <a:lnTo>
                  <a:pt x="1408" y="651"/>
                </a:lnTo>
                <a:lnTo>
                  <a:pt x="1399" y="646"/>
                </a:lnTo>
                <a:lnTo>
                  <a:pt x="1391" y="638"/>
                </a:lnTo>
                <a:lnTo>
                  <a:pt x="1383" y="631"/>
                </a:lnTo>
                <a:lnTo>
                  <a:pt x="1376" y="625"/>
                </a:lnTo>
                <a:lnTo>
                  <a:pt x="1369" y="619"/>
                </a:lnTo>
                <a:lnTo>
                  <a:pt x="1362" y="612"/>
                </a:lnTo>
                <a:lnTo>
                  <a:pt x="1356" y="606"/>
                </a:lnTo>
                <a:lnTo>
                  <a:pt x="1352" y="601"/>
                </a:lnTo>
                <a:lnTo>
                  <a:pt x="1346" y="595"/>
                </a:lnTo>
                <a:lnTo>
                  <a:pt x="1341" y="589"/>
                </a:lnTo>
                <a:lnTo>
                  <a:pt x="1338" y="585"/>
                </a:lnTo>
                <a:lnTo>
                  <a:pt x="1340" y="593"/>
                </a:lnTo>
                <a:lnTo>
                  <a:pt x="1341" y="602"/>
                </a:lnTo>
                <a:lnTo>
                  <a:pt x="1343" y="611"/>
                </a:lnTo>
                <a:lnTo>
                  <a:pt x="1344" y="619"/>
                </a:lnTo>
                <a:lnTo>
                  <a:pt x="1346" y="628"/>
                </a:lnTo>
                <a:lnTo>
                  <a:pt x="1346" y="637"/>
                </a:lnTo>
                <a:lnTo>
                  <a:pt x="1347" y="646"/>
                </a:lnTo>
                <a:lnTo>
                  <a:pt x="1349" y="654"/>
                </a:lnTo>
                <a:lnTo>
                  <a:pt x="1350" y="663"/>
                </a:lnTo>
                <a:lnTo>
                  <a:pt x="1352" y="670"/>
                </a:lnTo>
                <a:lnTo>
                  <a:pt x="1353" y="679"/>
                </a:lnTo>
                <a:lnTo>
                  <a:pt x="1353" y="688"/>
                </a:lnTo>
                <a:lnTo>
                  <a:pt x="1354" y="695"/>
                </a:lnTo>
                <a:lnTo>
                  <a:pt x="1356" y="704"/>
                </a:lnTo>
                <a:lnTo>
                  <a:pt x="1356" y="711"/>
                </a:lnTo>
                <a:lnTo>
                  <a:pt x="1357" y="718"/>
                </a:lnTo>
                <a:lnTo>
                  <a:pt x="1366" y="727"/>
                </a:lnTo>
                <a:lnTo>
                  <a:pt x="1376" y="734"/>
                </a:lnTo>
                <a:lnTo>
                  <a:pt x="1385" y="742"/>
                </a:lnTo>
                <a:lnTo>
                  <a:pt x="1394" y="750"/>
                </a:lnTo>
                <a:lnTo>
                  <a:pt x="1402" y="758"/>
                </a:lnTo>
                <a:lnTo>
                  <a:pt x="1411" y="766"/>
                </a:lnTo>
                <a:lnTo>
                  <a:pt x="1420" y="774"/>
                </a:lnTo>
                <a:lnTo>
                  <a:pt x="1429" y="782"/>
                </a:lnTo>
                <a:lnTo>
                  <a:pt x="1436" y="790"/>
                </a:lnTo>
                <a:lnTo>
                  <a:pt x="1445" y="798"/>
                </a:lnTo>
                <a:lnTo>
                  <a:pt x="1452" y="806"/>
                </a:lnTo>
                <a:lnTo>
                  <a:pt x="1459" y="814"/>
                </a:lnTo>
                <a:lnTo>
                  <a:pt x="1465" y="822"/>
                </a:lnTo>
                <a:lnTo>
                  <a:pt x="1472" y="830"/>
                </a:lnTo>
                <a:lnTo>
                  <a:pt x="1478" y="838"/>
                </a:lnTo>
                <a:lnTo>
                  <a:pt x="1482" y="846"/>
                </a:lnTo>
                <a:lnTo>
                  <a:pt x="1481" y="836"/>
                </a:lnTo>
                <a:lnTo>
                  <a:pt x="1479" y="827"/>
                </a:lnTo>
                <a:lnTo>
                  <a:pt x="1478" y="817"/>
                </a:lnTo>
                <a:lnTo>
                  <a:pt x="1476" y="808"/>
                </a:lnTo>
                <a:lnTo>
                  <a:pt x="1475" y="798"/>
                </a:lnTo>
                <a:lnTo>
                  <a:pt x="1474" y="788"/>
                </a:lnTo>
                <a:lnTo>
                  <a:pt x="1472" y="779"/>
                </a:lnTo>
                <a:lnTo>
                  <a:pt x="1471" y="769"/>
                </a:lnTo>
                <a:lnTo>
                  <a:pt x="1469" y="759"/>
                </a:lnTo>
                <a:lnTo>
                  <a:pt x="1468" y="749"/>
                </a:lnTo>
                <a:lnTo>
                  <a:pt x="1466" y="739"/>
                </a:lnTo>
                <a:lnTo>
                  <a:pt x="1465" y="730"/>
                </a:lnTo>
                <a:lnTo>
                  <a:pt x="1463" y="720"/>
                </a:lnTo>
                <a:lnTo>
                  <a:pt x="1462" y="710"/>
                </a:lnTo>
                <a:lnTo>
                  <a:pt x="1461" y="699"/>
                </a:lnTo>
                <a:lnTo>
                  <a:pt x="1459" y="689"/>
                </a:lnTo>
                <a:close/>
                <a:moveTo>
                  <a:pt x="1417" y="406"/>
                </a:moveTo>
                <a:lnTo>
                  <a:pt x="1413" y="414"/>
                </a:lnTo>
                <a:lnTo>
                  <a:pt x="1408" y="422"/>
                </a:lnTo>
                <a:lnTo>
                  <a:pt x="1402" y="430"/>
                </a:lnTo>
                <a:lnTo>
                  <a:pt x="1398" y="439"/>
                </a:lnTo>
                <a:lnTo>
                  <a:pt x="1392" y="446"/>
                </a:lnTo>
                <a:lnTo>
                  <a:pt x="1388" y="455"/>
                </a:lnTo>
                <a:lnTo>
                  <a:pt x="1382" y="464"/>
                </a:lnTo>
                <a:lnTo>
                  <a:pt x="1379" y="473"/>
                </a:lnTo>
                <a:lnTo>
                  <a:pt x="1375" y="481"/>
                </a:lnTo>
                <a:lnTo>
                  <a:pt x="1372" y="489"/>
                </a:lnTo>
                <a:lnTo>
                  <a:pt x="1369" y="497"/>
                </a:lnTo>
                <a:lnTo>
                  <a:pt x="1368" y="506"/>
                </a:lnTo>
                <a:lnTo>
                  <a:pt x="1368" y="513"/>
                </a:lnTo>
                <a:lnTo>
                  <a:pt x="1368" y="521"/>
                </a:lnTo>
                <a:lnTo>
                  <a:pt x="1369" y="528"/>
                </a:lnTo>
                <a:lnTo>
                  <a:pt x="1372" y="534"/>
                </a:lnTo>
                <a:lnTo>
                  <a:pt x="1373" y="537"/>
                </a:lnTo>
                <a:lnTo>
                  <a:pt x="1376" y="539"/>
                </a:lnTo>
                <a:lnTo>
                  <a:pt x="1378" y="544"/>
                </a:lnTo>
                <a:lnTo>
                  <a:pt x="1381" y="547"/>
                </a:lnTo>
                <a:lnTo>
                  <a:pt x="1385" y="551"/>
                </a:lnTo>
                <a:lnTo>
                  <a:pt x="1388" y="554"/>
                </a:lnTo>
                <a:lnTo>
                  <a:pt x="1392" y="558"/>
                </a:lnTo>
                <a:lnTo>
                  <a:pt x="1398" y="561"/>
                </a:lnTo>
                <a:lnTo>
                  <a:pt x="1402" y="566"/>
                </a:lnTo>
                <a:lnTo>
                  <a:pt x="1408" y="570"/>
                </a:lnTo>
                <a:lnTo>
                  <a:pt x="1414" y="574"/>
                </a:lnTo>
                <a:lnTo>
                  <a:pt x="1420" y="579"/>
                </a:lnTo>
                <a:lnTo>
                  <a:pt x="1426" y="583"/>
                </a:lnTo>
                <a:lnTo>
                  <a:pt x="1433" y="589"/>
                </a:lnTo>
                <a:lnTo>
                  <a:pt x="1439" y="593"/>
                </a:lnTo>
                <a:lnTo>
                  <a:pt x="1446" y="599"/>
                </a:lnTo>
                <a:lnTo>
                  <a:pt x="1445" y="586"/>
                </a:lnTo>
                <a:lnTo>
                  <a:pt x="1443" y="574"/>
                </a:lnTo>
                <a:lnTo>
                  <a:pt x="1442" y="563"/>
                </a:lnTo>
                <a:lnTo>
                  <a:pt x="1439" y="550"/>
                </a:lnTo>
                <a:lnTo>
                  <a:pt x="1437" y="538"/>
                </a:lnTo>
                <a:lnTo>
                  <a:pt x="1436" y="526"/>
                </a:lnTo>
                <a:lnTo>
                  <a:pt x="1434" y="513"/>
                </a:lnTo>
                <a:lnTo>
                  <a:pt x="1431" y="502"/>
                </a:lnTo>
                <a:lnTo>
                  <a:pt x="1430" y="490"/>
                </a:lnTo>
                <a:lnTo>
                  <a:pt x="1429" y="477"/>
                </a:lnTo>
                <a:lnTo>
                  <a:pt x="1427" y="465"/>
                </a:lnTo>
                <a:lnTo>
                  <a:pt x="1424" y="454"/>
                </a:lnTo>
                <a:lnTo>
                  <a:pt x="1423" y="442"/>
                </a:lnTo>
                <a:lnTo>
                  <a:pt x="1421" y="430"/>
                </a:lnTo>
                <a:lnTo>
                  <a:pt x="1420" y="417"/>
                </a:lnTo>
                <a:lnTo>
                  <a:pt x="1417" y="406"/>
                </a:lnTo>
                <a:close/>
                <a:moveTo>
                  <a:pt x="1812" y="1232"/>
                </a:moveTo>
                <a:lnTo>
                  <a:pt x="1817" y="1220"/>
                </a:lnTo>
                <a:lnTo>
                  <a:pt x="1821" y="1210"/>
                </a:lnTo>
                <a:lnTo>
                  <a:pt x="1825" y="1198"/>
                </a:lnTo>
                <a:lnTo>
                  <a:pt x="1828" y="1188"/>
                </a:lnTo>
                <a:lnTo>
                  <a:pt x="1831" y="1176"/>
                </a:lnTo>
                <a:lnTo>
                  <a:pt x="1834" y="1166"/>
                </a:lnTo>
                <a:lnTo>
                  <a:pt x="1837" y="1156"/>
                </a:lnTo>
                <a:lnTo>
                  <a:pt x="1838" y="1146"/>
                </a:lnTo>
                <a:lnTo>
                  <a:pt x="1841" y="1136"/>
                </a:lnTo>
                <a:lnTo>
                  <a:pt x="1841" y="1127"/>
                </a:lnTo>
                <a:lnTo>
                  <a:pt x="1843" y="1118"/>
                </a:lnTo>
                <a:lnTo>
                  <a:pt x="1843" y="1111"/>
                </a:lnTo>
                <a:lnTo>
                  <a:pt x="1843" y="1102"/>
                </a:lnTo>
                <a:lnTo>
                  <a:pt x="1843" y="1096"/>
                </a:lnTo>
                <a:lnTo>
                  <a:pt x="1841" y="1089"/>
                </a:lnTo>
                <a:lnTo>
                  <a:pt x="1841" y="1085"/>
                </a:lnTo>
                <a:lnTo>
                  <a:pt x="1833" y="1056"/>
                </a:lnTo>
                <a:lnTo>
                  <a:pt x="1821" y="1027"/>
                </a:lnTo>
                <a:lnTo>
                  <a:pt x="1806" y="1000"/>
                </a:lnTo>
                <a:lnTo>
                  <a:pt x="1789" y="973"/>
                </a:lnTo>
                <a:lnTo>
                  <a:pt x="1770" y="948"/>
                </a:lnTo>
                <a:lnTo>
                  <a:pt x="1750" y="922"/>
                </a:lnTo>
                <a:lnTo>
                  <a:pt x="1726" y="899"/>
                </a:lnTo>
                <a:lnTo>
                  <a:pt x="1703" y="874"/>
                </a:lnTo>
                <a:lnTo>
                  <a:pt x="1677" y="852"/>
                </a:lnTo>
                <a:lnTo>
                  <a:pt x="1651" y="830"/>
                </a:lnTo>
                <a:lnTo>
                  <a:pt x="1625" y="808"/>
                </a:lnTo>
                <a:lnTo>
                  <a:pt x="1599" y="787"/>
                </a:lnTo>
                <a:lnTo>
                  <a:pt x="1571" y="768"/>
                </a:lnTo>
                <a:lnTo>
                  <a:pt x="1545" y="747"/>
                </a:lnTo>
                <a:lnTo>
                  <a:pt x="1517" y="730"/>
                </a:lnTo>
                <a:lnTo>
                  <a:pt x="1492" y="711"/>
                </a:lnTo>
                <a:lnTo>
                  <a:pt x="1492" y="717"/>
                </a:lnTo>
                <a:lnTo>
                  <a:pt x="1494" y="723"/>
                </a:lnTo>
                <a:lnTo>
                  <a:pt x="1494" y="729"/>
                </a:lnTo>
                <a:lnTo>
                  <a:pt x="1495" y="734"/>
                </a:lnTo>
                <a:lnTo>
                  <a:pt x="1495" y="739"/>
                </a:lnTo>
                <a:lnTo>
                  <a:pt x="1497" y="743"/>
                </a:lnTo>
                <a:lnTo>
                  <a:pt x="1497" y="749"/>
                </a:lnTo>
                <a:lnTo>
                  <a:pt x="1498" y="753"/>
                </a:lnTo>
                <a:lnTo>
                  <a:pt x="1498" y="758"/>
                </a:lnTo>
                <a:lnTo>
                  <a:pt x="1498" y="762"/>
                </a:lnTo>
                <a:lnTo>
                  <a:pt x="1500" y="765"/>
                </a:lnTo>
                <a:lnTo>
                  <a:pt x="1500" y="769"/>
                </a:lnTo>
                <a:lnTo>
                  <a:pt x="1500" y="772"/>
                </a:lnTo>
                <a:lnTo>
                  <a:pt x="1501" y="775"/>
                </a:lnTo>
                <a:lnTo>
                  <a:pt x="1501" y="778"/>
                </a:lnTo>
                <a:lnTo>
                  <a:pt x="1501" y="781"/>
                </a:lnTo>
                <a:lnTo>
                  <a:pt x="1503" y="791"/>
                </a:lnTo>
                <a:lnTo>
                  <a:pt x="1504" y="803"/>
                </a:lnTo>
                <a:lnTo>
                  <a:pt x="1506" y="813"/>
                </a:lnTo>
                <a:lnTo>
                  <a:pt x="1507" y="823"/>
                </a:lnTo>
                <a:lnTo>
                  <a:pt x="1508" y="835"/>
                </a:lnTo>
                <a:lnTo>
                  <a:pt x="1510" y="845"/>
                </a:lnTo>
                <a:lnTo>
                  <a:pt x="1511" y="856"/>
                </a:lnTo>
                <a:lnTo>
                  <a:pt x="1513" y="867"/>
                </a:lnTo>
                <a:lnTo>
                  <a:pt x="1514" y="878"/>
                </a:lnTo>
                <a:lnTo>
                  <a:pt x="1516" y="888"/>
                </a:lnTo>
                <a:lnTo>
                  <a:pt x="1517" y="900"/>
                </a:lnTo>
                <a:lnTo>
                  <a:pt x="1519" y="910"/>
                </a:lnTo>
                <a:lnTo>
                  <a:pt x="1519" y="922"/>
                </a:lnTo>
                <a:lnTo>
                  <a:pt x="1520" y="932"/>
                </a:lnTo>
                <a:lnTo>
                  <a:pt x="1522" y="944"/>
                </a:lnTo>
                <a:lnTo>
                  <a:pt x="1523" y="954"/>
                </a:lnTo>
                <a:lnTo>
                  <a:pt x="1543" y="970"/>
                </a:lnTo>
                <a:lnTo>
                  <a:pt x="1564" y="986"/>
                </a:lnTo>
                <a:lnTo>
                  <a:pt x="1583" y="1002"/>
                </a:lnTo>
                <a:lnTo>
                  <a:pt x="1601" y="1019"/>
                </a:lnTo>
                <a:lnTo>
                  <a:pt x="1620" y="1035"/>
                </a:lnTo>
                <a:lnTo>
                  <a:pt x="1639" y="1053"/>
                </a:lnTo>
                <a:lnTo>
                  <a:pt x="1657" y="1070"/>
                </a:lnTo>
                <a:lnTo>
                  <a:pt x="1676" y="1088"/>
                </a:lnTo>
                <a:lnTo>
                  <a:pt x="1693" y="1107"/>
                </a:lnTo>
                <a:lnTo>
                  <a:pt x="1710" y="1124"/>
                </a:lnTo>
                <a:lnTo>
                  <a:pt x="1728" y="1141"/>
                </a:lnTo>
                <a:lnTo>
                  <a:pt x="1744" y="1160"/>
                </a:lnTo>
                <a:lnTo>
                  <a:pt x="1761" y="1178"/>
                </a:lnTo>
                <a:lnTo>
                  <a:pt x="1779" y="1195"/>
                </a:lnTo>
                <a:lnTo>
                  <a:pt x="1795" y="1213"/>
                </a:lnTo>
                <a:lnTo>
                  <a:pt x="1812" y="1232"/>
                </a:lnTo>
                <a:close/>
                <a:moveTo>
                  <a:pt x="1757" y="1310"/>
                </a:moveTo>
                <a:lnTo>
                  <a:pt x="1758" y="1309"/>
                </a:lnTo>
                <a:lnTo>
                  <a:pt x="1760" y="1307"/>
                </a:lnTo>
                <a:lnTo>
                  <a:pt x="1760" y="1306"/>
                </a:lnTo>
                <a:lnTo>
                  <a:pt x="1761" y="1304"/>
                </a:lnTo>
                <a:lnTo>
                  <a:pt x="1763" y="1303"/>
                </a:lnTo>
                <a:lnTo>
                  <a:pt x="1764" y="1303"/>
                </a:lnTo>
                <a:lnTo>
                  <a:pt x="1766" y="1301"/>
                </a:lnTo>
                <a:lnTo>
                  <a:pt x="1767" y="1300"/>
                </a:lnTo>
                <a:lnTo>
                  <a:pt x="1769" y="1299"/>
                </a:lnTo>
                <a:lnTo>
                  <a:pt x="1770" y="1297"/>
                </a:lnTo>
                <a:lnTo>
                  <a:pt x="1772" y="1296"/>
                </a:lnTo>
                <a:lnTo>
                  <a:pt x="1773" y="1294"/>
                </a:lnTo>
                <a:lnTo>
                  <a:pt x="1774" y="1293"/>
                </a:lnTo>
                <a:lnTo>
                  <a:pt x="1776" y="1291"/>
                </a:lnTo>
                <a:lnTo>
                  <a:pt x="1777" y="1290"/>
                </a:lnTo>
                <a:lnTo>
                  <a:pt x="1779" y="1288"/>
                </a:lnTo>
                <a:lnTo>
                  <a:pt x="1766" y="1275"/>
                </a:lnTo>
                <a:lnTo>
                  <a:pt x="1753" y="1262"/>
                </a:lnTo>
                <a:lnTo>
                  <a:pt x="1740" y="1248"/>
                </a:lnTo>
                <a:lnTo>
                  <a:pt x="1726" y="1233"/>
                </a:lnTo>
                <a:lnTo>
                  <a:pt x="1712" y="1219"/>
                </a:lnTo>
                <a:lnTo>
                  <a:pt x="1697" y="1203"/>
                </a:lnTo>
                <a:lnTo>
                  <a:pt x="1683" y="1188"/>
                </a:lnTo>
                <a:lnTo>
                  <a:pt x="1667" y="1172"/>
                </a:lnTo>
                <a:lnTo>
                  <a:pt x="1652" y="1156"/>
                </a:lnTo>
                <a:lnTo>
                  <a:pt x="1636" y="1140"/>
                </a:lnTo>
                <a:lnTo>
                  <a:pt x="1619" y="1124"/>
                </a:lnTo>
                <a:lnTo>
                  <a:pt x="1603" y="1108"/>
                </a:lnTo>
                <a:lnTo>
                  <a:pt x="1585" y="1092"/>
                </a:lnTo>
                <a:lnTo>
                  <a:pt x="1568" y="1078"/>
                </a:lnTo>
                <a:lnTo>
                  <a:pt x="1551" y="1062"/>
                </a:lnTo>
                <a:lnTo>
                  <a:pt x="1533" y="1046"/>
                </a:lnTo>
                <a:lnTo>
                  <a:pt x="1533" y="1050"/>
                </a:lnTo>
                <a:lnTo>
                  <a:pt x="1533" y="1053"/>
                </a:lnTo>
                <a:lnTo>
                  <a:pt x="1535" y="1057"/>
                </a:lnTo>
                <a:lnTo>
                  <a:pt x="1535" y="1060"/>
                </a:lnTo>
                <a:lnTo>
                  <a:pt x="1535" y="1064"/>
                </a:lnTo>
                <a:lnTo>
                  <a:pt x="1536" y="1067"/>
                </a:lnTo>
                <a:lnTo>
                  <a:pt x="1536" y="1072"/>
                </a:lnTo>
                <a:lnTo>
                  <a:pt x="1536" y="1075"/>
                </a:lnTo>
                <a:lnTo>
                  <a:pt x="1538" y="1079"/>
                </a:lnTo>
                <a:lnTo>
                  <a:pt x="1538" y="1082"/>
                </a:lnTo>
                <a:lnTo>
                  <a:pt x="1538" y="1086"/>
                </a:lnTo>
                <a:lnTo>
                  <a:pt x="1539" y="1089"/>
                </a:lnTo>
                <a:lnTo>
                  <a:pt x="1539" y="1092"/>
                </a:lnTo>
                <a:lnTo>
                  <a:pt x="1539" y="1096"/>
                </a:lnTo>
                <a:lnTo>
                  <a:pt x="1540" y="1099"/>
                </a:lnTo>
                <a:lnTo>
                  <a:pt x="1540" y="1104"/>
                </a:lnTo>
                <a:lnTo>
                  <a:pt x="1556" y="1117"/>
                </a:lnTo>
                <a:lnTo>
                  <a:pt x="1571" y="1128"/>
                </a:lnTo>
                <a:lnTo>
                  <a:pt x="1585" y="1141"/>
                </a:lnTo>
                <a:lnTo>
                  <a:pt x="1600" y="1155"/>
                </a:lnTo>
                <a:lnTo>
                  <a:pt x="1615" y="1168"/>
                </a:lnTo>
                <a:lnTo>
                  <a:pt x="1629" y="1181"/>
                </a:lnTo>
                <a:lnTo>
                  <a:pt x="1644" y="1194"/>
                </a:lnTo>
                <a:lnTo>
                  <a:pt x="1657" y="1208"/>
                </a:lnTo>
                <a:lnTo>
                  <a:pt x="1670" y="1221"/>
                </a:lnTo>
                <a:lnTo>
                  <a:pt x="1683" y="1235"/>
                </a:lnTo>
                <a:lnTo>
                  <a:pt x="1696" y="1248"/>
                </a:lnTo>
                <a:lnTo>
                  <a:pt x="1708" y="1261"/>
                </a:lnTo>
                <a:lnTo>
                  <a:pt x="1721" y="1272"/>
                </a:lnTo>
                <a:lnTo>
                  <a:pt x="1732" y="1285"/>
                </a:lnTo>
                <a:lnTo>
                  <a:pt x="1745" y="1299"/>
                </a:lnTo>
                <a:lnTo>
                  <a:pt x="1757" y="1310"/>
                </a:lnTo>
                <a:close/>
                <a:moveTo>
                  <a:pt x="1229" y="765"/>
                </a:moveTo>
                <a:lnTo>
                  <a:pt x="1237" y="769"/>
                </a:lnTo>
                <a:lnTo>
                  <a:pt x="1243" y="774"/>
                </a:lnTo>
                <a:lnTo>
                  <a:pt x="1250" y="778"/>
                </a:lnTo>
                <a:lnTo>
                  <a:pt x="1256" y="784"/>
                </a:lnTo>
                <a:lnTo>
                  <a:pt x="1263" y="788"/>
                </a:lnTo>
                <a:lnTo>
                  <a:pt x="1269" y="793"/>
                </a:lnTo>
                <a:lnTo>
                  <a:pt x="1276" y="797"/>
                </a:lnTo>
                <a:lnTo>
                  <a:pt x="1282" y="803"/>
                </a:lnTo>
                <a:lnTo>
                  <a:pt x="1289" y="807"/>
                </a:lnTo>
                <a:lnTo>
                  <a:pt x="1295" y="813"/>
                </a:lnTo>
                <a:lnTo>
                  <a:pt x="1302" y="817"/>
                </a:lnTo>
                <a:lnTo>
                  <a:pt x="1308" y="823"/>
                </a:lnTo>
                <a:lnTo>
                  <a:pt x="1314" y="827"/>
                </a:lnTo>
                <a:lnTo>
                  <a:pt x="1320" y="833"/>
                </a:lnTo>
                <a:lnTo>
                  <a:pt x="1325" y="839"/>
                </a:lnTo>
                <a:lnTo>
                  <a:pt x="1331" y="843"/>
                </a:lnTo>
                <a:lnTo>
                  <a:pt x="1333" y="845"/>
                </a:lnTo>
                <a:lnTo>
                  <a:pt x="1334" y="845"/>
                </a:lnTo>
                <a:lnTo>
                  <a:pt x="1336" y="845"/>
                </a:lnTo>
                <a:lnTo>
                  <a:pt x="1336" y="846"/>
                </a:lnTo>
                <a:lnTo>
                  <a:pt x="1337" y="846"/>
                </a:lnTo>
                <a:lnTo>
                  <a:pt x="1338" y="846"/>
                </a:lnTo>
                <a:lnTo>
                  <a:pt x="1340" y="848"/>
                </a:lnTo>
                <a:lnTo>
                  <a:pt x="1341" y="848"/>
                </a:lnTo>
                <a:lnTo>
                  <a:pt x="1343" y="848"/>
                </a:lnTo>
                <a:lnTo>
                  <a:pt x="1343" y="849"/>
                </a:lnTo>
                <a:lnTo>
                  <a:pt x="1343" y="845"/>
                </a:lnTo>
                <a:lnTo>
                  <a:pt x="1343" y="840"/>
                </a:lnTo>
                <a:lnTo>
                  <a:pt x="1341" y="836"/>
                </a:lnTo>
                <a:lnTo>
                  <a:pt x="1341" y="832"/>
                </a:lnTo>
                <a:lnTo>
                  <a:pt x="1340" y="827"/>
                </a:lnTo>
                <a:lnTo>
                  <a:pt x="1340" y="823"/>
                </a:lnTo>
                <a:lnTo>
                  <a:pt x="1338" y="819"/>
                </a:lnTo>
                <a:lnTo>
                  <a:pt x="1338" y="814"/>
                </a:lnTo>
                <a:lnTo>
                  <a:pt x="1337" y="810"/>
                </a:lnTo>
                <a:lnTo>
                  <a:pt x="1337" y="807"/>
                </a:lnTo>
                <a:lnTo>
                  <a:pt x="1337" y="803"/>
                </a:lnTo>
                <a:lnTo>
                  <a:pt x="1336" y="798"/>
                </a:lnTo>
                <a:lnTo>
                  <a:pt x="1336" y="794"/>
                </a:lnTo>
                <a:lnTo>
                  <a:pt x="1334" y="790"/>
                </a:lnTo>
                <a:lnTo>
                  <a:pt x="1334" y="785"/>
                </a:lnTo>
                <a:lnTo>
                  <a:pt x="1334" y="781"/>
                </a:lnTo>
                <a:lnTo>
                  <a:pt x="1325" y="774"/>
                </a:lnTo>
                <a:lnTo>
                  <a:pt x="1317" y="766"/>
                </a:lnTo>
                <a:lnTo>
                  <a:pt x="1308" y="759"/>
                </a:lnTo>
                <a:lnTo>
                  <a:pt x="1299" y="752"/>
                </a:lnTo>
                <a:lnTo>
                  <a:pt x="1290" y="745"/>
                </a:lnTo>
                <a:lnTo>
                  <a:pt x="1283" y="737"/>
                </a:lnTo>
                <a:lnTo>
                  <a:pt x="1274" y="730"/>
                </a:lnTo>
                <a:lnTo>
                  <a:pt x="1267" y="724"/>
                </a:lnTo>
                <a:lnTo>
                  <a:pt x="1260" y="717"/>
                </a:lnTo>
                <a:lnTo>
                  <a:pt x="1253" y="711"/>
                </a:lnTo>
                <a:lnTo>
                  <a:pt x="1245" y="704"/>
                </a:lnTo>
                <a:lnTo>
                  <a:pt x="1240" y="698"/>
                </a:lnTo>
                <a:lnTo>
                  <a:pt x="1232" y="691"/>
                </a:lnTo>
                <a:lnTo>
                  <a:pt x="1228" y="685"/>
                </a:lnTo>
                <a:lnTo>
                  <a:pt x="1222" y="679"/>
                </a:lnTo>
                <a:lnTo>
                  <a:pt x="1218" y="673"/>
                </a:lnTo>
                <a:lnTo>
                  <a:pt x="1219" y="679"/>
                </a:lnTo>
                <a:lnTo>
                  <a:pt x="1219" y="683"/>
                </a:lnTo>
                <a:lnTo>
                  <a:pt x="1219" y="689"/>
                </a:lnTo>
                <a:lnTo>
                  <a:pt x="1221" y="695"/>
                </a:lnTo>
                <a:lnTo>
                  <a:pt x="1221" y="701"/>
                </a:lnTo>
                <a:lnTo>
                  <a:pt x="1222" y="707"/>
                </a:lnTo>
                <a:lnTo>
                  <a:pt x="1222" y="713"/>
                </a:lnTo>
                <a:lnTo>
                  <a:pt x="1224" y="718"/>
                </a:lnTo>
                <a:lnTo>
                  <a:pt x="1224" y="724"/>
                </a:lnTo>
                <a:lnTo>
                  <a:pt x="1225" y="730"/>
                </a:lnTo>
                <a:lnTo>
                  <a:pt x="1225" y="736"/>
                </a:lnTo>
                <a:lnTo>
                  <a:pt x="1227" y="742"/>
                </a:lnTo>
                <a:lnTo>
                  <a:pt x="1228" y="747"/>
                </a:lnTo>
                <a:lnTo>
                  <a:pt x="1228" y="753"/>
                </a:lnTo>
                <a:lnTo>
                  <a:pt x="1229" y="759"/>
                </a:lnTo>
                <a:lnTo>
                  <a:pt x="1229" y="765"/>
                </a:lnTo>
                <a:close/>
                <a:moveTo>
                  <a:pt x="1279" y="1207"/>
                </a:moveTo>
                <a:lnTo>
                  <a:pt x="1273" y="1211"/>
                </a:lnTo>
                <a:lnTo>
                  <a:pt x="1267" y="1217"/>
                </a:lnTo>
                <a:lnTo>
                  <a:pt x="1261" y="1221"/>
                </a:lnTo>
                <a:lnTo>
                  <a:pt x="1256" y="1226"/>
                </a:lnTo>
                <a:lnTo>
                  <a:pt x="1251" y="1230"/>
                </a:lnTo>
                <a:lnTo>
                  <a:pt x="1245" y="1235"/>
                </a:lnTo>
                <a:lnTo>
                  <a:pt x="1240" y="1239"/>
                </a:lnTo>
                <a:lnTo>
                  <a:pt x="1234" y="1243"/>
                </a:lnTo>
                <a:lnTo>
                  <a:pt x="1228" y="1246"/>
                </a:lnTo>
                <a:lnTo>
                  <a:pt x="1222" y="1251"/>
                </a:lnTo>
                <a:lnTo>
                  <a:pt x="1216" y="1253"/>
                </a:lnTo>
                <a:lnTo>
                  <a:pt x="1212" y="1258"/>
                </a:lnTo>
                <a:lnTo>
                  <a:pt x="1206" y="1261"/>
                </a:lnTo>
                <a:lnTo>
                  <a:pt x="1200" y="1264"/>
                </a:lnTo>
                <a:lnTo>
                  <a:pt x="1195" y="1267"/>
                </a:lnTo>
                <a:lnTo>
                  <a:pt x="1190" y="1269"/>
                </a:lnTo>
                <a:lnTo>
                  <a:pt x="1177" y="1262"/>
                </a:lnTo>
                <a:lnTo>
                  <a:pt x="1193" y="1252"/>
                </a:lnTo>
                <a:lnTo>
                  <a:pt x="1209" y="1240"/>
                </a:lnTo>
                <a:lnTo>
                  <a:pt x="1224" y="1227"/>
                </a:lnTo>
                <a:lnTo>
                  <a:pt x="1240" y="1214"/>
                </a:lnTo>
                <a:lnTo>
                  <a:pt x="1253" y="1200"/>
                </a:lnTo>
                <a:lnTo>
                  <a:pt x="1267" y="1185"/>
                </a:lnTo>
                <a:lnTo>
                  <a:pt x="1280" y="1169"/>
                </a:lnTo>
                <a:lnTo>
                  <a:pt x="1292" y="1155"/>
                </a:lnTo>
                <a:lnTo>
                  <a:pt x="1302" y="1139"/>
                </a:lnTo>
                <a:lnTo>
                  <a:pt x="1314" y="1123"/>
                </a:lnTo>
                <a:lnTo>
                  <a:pt x="1322" y="1107"/>
                </a:lnTo>
                <a:lnTo>
                  <a:pt x="1330" y="1092"/>
                </a:lnTo>
                <a:lnTo>
                  <a:pt x="1337" y="1078"/>
                </a:lnTo>
                <a:lnTo>
                  <a:pt x="1343" y="1063"/>
                </a:lnTo>
                <a:lnTo>
                  <a:pt x="1347" y="1050"/>
                </a:lnTo>
                <a:lnTo>
                  <a:pt x="1350" y="1038"/>
                </a:lnTo>
                <a:lnTo>
                  <a:pt x="1349" y="1038"/>
                </a:lnTo>
                <a:lnTo>
                  <a:pt x="1347" y="1037"/>
                </a:lnTo>
                <a:lnTo>
                  <a:pt x="1346" y="1037"/>
                </a:lnTo>
                <a:lnTo>
                  <a:pt x="1343" y="1035"/>
                </a:lnTo>
                <a:lnTo>
                  <a:pt x="1341" y="1035"/>
                </a:lnTo>
                <a:lnTo>
                  <a:pt x="1340" y="1034"/>
                </a:lnTo>
                <a:lnTo>
                  <a:pt x="1338" y="1034"/>
                </a:lnTo>
                <a:lnTo>
                  <a:pt x="1337" y="1032"/>
                </a:lnTo>
                <a:lnTo>
                  <a:pt x="1336" y="1032"/>
                </a:lnTo>
                <a:lnTo>
                  <a:pt x="1334" y="1031"/>
                </a:lnTo>
                <a:lnTo>
                  <a:pt x="1333" y="1031"/>
                </a:lnTo>
                <a:lnTo>
                  <a:pt x="1331" y="1030"/>
                </a:lnTo>
                <a:lnTo>
                  <a:pt x="1328" y="1030"/>
                </a:lnTo>
                <a:lnTo>
                  <a:pt x="1327" y="1028"/>
                </a:lnTo>
                <a:lnTo>
                  <a:pt x="1325" y="1028"/>
                </a:lnTo>
                <a:lnTo>
                  <a:pt x="1324" y="1027"/>
                </a:lnTo>
                <a:lnTo>
                  <a:pt x="1286" y="1079"/>
                </a:lnTo>
                <a:lnTo>
                  <a:pt x="1283" y="1079"/>
                </a:lnTo>
                <a:lnTo>
                  <a:pt x="1282" y="1079"/>
                </a:lnTo>
                <a:lnTo>
                  <a:pt x="1280" y="1079"/>
                </a:lnTo>
                <a:lnTo>
                  <a:pt x="1279" y="1078"/>
                </a:lnTo>
                <a:lnTo>
                  <a:pt x="1277" y="1078"/>
                </a:lnTo>
                <a:lnTo>
                  <a:pt x="1276" y="1078"/>
                </a:lnTo>
                <a:lnTo>
                  <a:pt x="1274" y="1078"/>
                </a:lnTo>
                <a:lnTo>
                  <a:pt x="1273" y="1078"/>
                </a:lnTo>
                <a:lnTo>
                  <a:pt x="1272" y="1076"/>
                </a:lnTo>
                <a:lnTo>
                  <a:pt x="1270" y="1076"/>
                </a:lnTo>
                <a:lnTo>
                  <a:pt x="1269" y="1076"/>
                </a:lnTo>
                <a:lnTo>
                  <a:pt x="1267" y="1076"/>
                </a:lnTo>
                <a:lnTo>
                  <a:pt x="1266" y="1076"/>
                </a:lnTo>
                <a:lnTo>
                  <a:pt x="1264" y="1076"/>
                </a:lnTo>
                <a:lnTo>
                  <a:pt x="1263" y="1075"/>
                </a:lnTo>
                <a:lnTo>
                  <a:pt x="1261" y="1075"/>
                </a:lnTo>
                <a:lnTo>
                  <a:pt x="1261" y="1078"/>
                </a:lnTo>
                <a:lnTo>
                  <a:pt x="1261" y="1079"/>
                </a:lnTo>
                <a:lnTo>
                  <a:pt x="1261" y="1082"/>
                </a:lnTo>
                <a:lnTo>
                  <a:pt x="1261" y="1085"/>
                </a:lnTo>
                <a:lnTo>
                  <a:pt x="1261" y="1086"/>
                </a:lnTo>
                <a:lnTo>
                  <a:pt x="1261" y="1089"/>
                </a:lnTo>
                <a:lnTo>
                  <a:pt x="1261" y="1092"/>
                </a:lnTo>
                <a:lnTo>
                  <a:pt x="1261" y="1094"/>
                </a:lnTo>
                <a:lnTo>
                  <a:pt x="1261" y="1096"/>
                </a:lnTo>
                <a:lnTo>
                  <a:pt x="1261" y="1099"/>
                </a:lnTo>
                <a:lnTo>
                  <a:pt x="1261" y="1101"/>
                </a:lnTo>
                <a:lnTo>
                  <a:pt x="1261" y="1104"/>
                </a:lnTo>
                <a:lnTo>
                  <a:pt x="1261" y="1107"/>
                </a:lnTo>
                <a:lnTo>
                  <a:pt x="1261" y="1108"/>
                </a:lnTo>
                <a:lnTo>
                  <a:pt x="1261" y="1111"/>
                </a:lnTo>
                <a:lnTo>
                  <a:pt x="1261" y="1114"/>
                </a:lnTo>
                <a:lnTo>
                  <a:pt x="1261" y="1117"/>
                </a:lnTo>
                <a:lnTo>
                  <a:pt x="1261" y="1120"/>
                </a:lnTo>
                <a:lnTo>
                  <a:pt x="1260" y="1124"/>
                </a:lnTo>
                <a:lnTo>
                  <a:pt x="1259" y="1130"/>
                </a:lnTo>
                <a:lnTo>
                  <a:pt x="1257" y="1134"/>
                </a:lnTo>
                <a:lnTo>
                  <a:pt x="1256" y="1140"/>
                </a:lnTo>
                <a:lnTo>
                  <a:pt x="1253" y="1146"/>
                </a:lnTo>
                <a:lnTo>
                  <a:pt x="1250" y="1150"/>
                </a:lnTo>
                <a:lnTo>
                  <a:pt x="1247" y="1156"/>
                </a:lnTo>
                <a:lnTo>
                  <a:pt x="1244" y="1162"/>
                </a:lnTo>
                <a:lnTo>
                  <a:pt x="1240" y="1168"/>
                </a:lnTo>
                <a:lnTo>
                  <a:pt x="1237" y="1172"/>
                </a:lnTo>
                <a:lnTo>
                  <a:pt x="1231" y="1176"/>
                </a:lnTo>
                <a:lnTo>
                  <a:pt x="1227" y="1179"/>
                </a:lnTo>
                <a:lnTo>
                  <a:pt x="1221" y="1184"/>
                </a:lnTo>
                <a:lnTo>
                  <a:pt x="1216" y="1185"/>
                </a:lnTo>
                <a:lnTo>
                  <a:pt x="1212" y="1187"/>
                </a:lnTo>
                <a:lnTo>
                  <a:pt x="1209" y="1187"/>
                </a:lnTo>
                <a:lnTo>
                  <a:pt x="1206" y="1188"/>
                </a:lnTo>
                <a:lnTo>
                  <a:pt x="1202" y="1188"/>
                </a:lnTo>
                <a:lnTo>
                  <a:pt x="1199" y="1188"/>
                </a:lnTo>
                <a:lnTo>
                  <a:pt x="1196" y="1188"/>
                </a:lnTo>
                <a:lnTo>
                  <a:pt x="1193" y="1188"/>
                </a:lnTo>
                <a:lnTo>
                  <a:pt x="1190" y="1188"/>
                </a:lnTo>
                <a:lnTo>
                  <a:pt x="1187" y="1188"/>
                </a:lnTo>
                <a:lnTo>
                  <a:pt x="1186" y="1188"/>
                </a:lnTo>
                <a:lnTo>
                  <a:pt x="1183" y="1188"/>
                </a:lnTo>
                <a:lnTo>
                  <a:pt x="1180" y="1187"/>
                </a:lnTo>
                <a:lnTo>
                  <a:pt x="1177" y="1187"/>
                </a:lnTo>
                <a:lnTo>
                  <a:pt x="1174" y="1185"/>
                </a:lnTo>
                <a:lnTo>
                  <a:pt x="1171" y="1184"/>
                </a:lnTo>
                <a:lnTo>
                  <a:pt x="1168" y="1184"/>
                </a:lnTo>
                <a:lnTo>
                  <a:pt x="1167" y="1187"/>
                </a:lnTo>
                <a:lnTo>
                  <a:pt x="1167" y="1189"/>
                </a:lnTo>
                <a:lnTo>
                  <a:pt x="1167" y="1192"/>
                </a:lnTo>
                <a:lnTo>
                  <a:pt x="1167" y="1195"/>
                </a:lnTo>
                <a:lnTo>
                  <a:pt x="1167" y="1198"/>
                </a:lnTo>
                <a:lnTo>
                  <a:pt x="1167" y="1200"/>
                </a:lnTo>
                <a:lnTo>
                  <a:pt x="1167" y="1203"/>
                </a:lnTo>
                <a:lnTo>
                  <a:pt x="1166" y="1205"/>
                </a:lnTo>
                <a:lnTo>
                  <a:pt x="1166" y="1208"/>
                </a:lnTo>
                <a:lnTo>
                  <a:pt x="1166" y="1211"/>
                </a:lnTo>
                <a:lnTo>
                  <a:pt x="1166" y="1214"/>
                </a:lnTo>
                <a:lnTo>
                  <a:pt x="1166" y="1217"/>
                </a:lnTo>
                <a:lnTo>
                  <a:pt x="1166" y="1220"/>
                </a:lnTo>
                <a:lnTo>
                  <a:pt x="1164" y="1223"/>
                </a:lnTo>
                <a:lnTo>
                  <a:pt x="1164" y="1226"/>
                </a:lnTo>
                <a:lnTo>
                  <a:pt x="1163" y="1229"/>
                </a:lnTo>
                <a:lnTo>
                  <a:pt x="1158" y="1245"/>
                </a:lnTo>
                <a:lnTo>
                  <a:pt x="1151" y="1261"/>
                </a:lnTo>
                <a:lnTo>
                  <a:pt x="1142" y="1274"/>
                </a:lnTo>
                <a:lnTo>
                  <a:pt x="1134" y="1285"/>
                </a:lnTo>
                <a:lnTo>
                  <a:pt x="1122" y="1296"/>
                </a:lnTo>
                <a:lnTo>
                  <a:pt x="1109" y="1306"/>
                </a:lnTo>
                <a:lnTo>
                  <a:pt x="1096" y="1313"/>
                </a:lnTo>
                <a:lnTo>
                  <a:pt x="1081" y="1320"/>
                </a:lnTo>
                <a:lnTo>
                  <a:pt x="1065" y="1326"/>
                </a:lnTo>
                <a:lnTo>
                  <a:pt x="1049" y="1331"/>
                </a:lnTo>
                <a:lnTo>
                  <a:pt x="1033" y="1335"/>
                </a:lnTo>
                <a:lnTo>
                  <a:pt x="1016" y="1338"/>
                </a:lnTo>
                <a:lnTo>
                  <a:pt x="998" y="1341"/>
                </a:lnTo>
                <a:lnTo>
                  <a:pt x="979" y="1344"/>
                </a:lnTo>
                <a:lnTo>
                  <a:pt x="962" y="1345"/>
                </a:lnTo>
                <a:lnTo>
                  <a:pt x="945" y="1347"/>
                </a:lnTo>
                <a:lnTo>
                  <a:pt x="920" y="1347"/>
                </a:lnTo>
                <a:lnTo>
                  <a:pt x="894" y="1345"/>
                </a:lnTo>
                <a:lnTo>
                  <a:pt x="868" y="1341"/>
                </a:lnTo>
                <a:lnTo>
                  <a:pt x="840" y="1335"/>
                </a:lnTo>
                <a:lnTo>
                  <a:pt x="812" y="1326"/>
                </a:lnTo>
                <a:lnTo>
                  <a:pt x="785" y="1315"/>
                </a:lnTo>
                <a:lnTo>
                  <a:pt x="757" y="1303"/>
                </a:lnTo>
                <a:lnTo>
                  <a:pt x="731" y="1288"/>
                </a:lnTo>
                <a:lnTo>
                  <a:pt x="706" y="1271"/>
                </a:lnTo>
                <a:lnTo>
                  <a:pt x="683" y="1253"/>
                </a:lnTo>
                <a:lnTo>
                  <a:pt x="661" y="1235"/>
                </a:lnTo>
                <a:lnTo>
                  <a:pt x="644" y="1213"/>
                </a:lnTo>
                <a:lnTo>
                  <a:pt x="629" y="1191"/>
                </a:lnTo>
                <a:lnTo>
                  <a:pt x="618" y="1166"/>
                </a:lnTo>
                <a:lnTo>
                  <a:pt x="610" y="1141"/>
                </a:lnTo>
                <a:lnTo>
                  <a:pt x="607" y="1115"/>
                </a:lnTo>
                <a:lnTo>
                  <a:pt x="594" y="1118"/>
                </a:lnTo>
                <a:lnTo>
                  <a:pt x="581" y="1121"/>
                </a:lnTo>
                <a:lnTo>
                  <a:pt x="568" y="1125"/>
                </a:lnTo>
                <a:lnTo>
                  <a:pt x="554" y="1130"/>
                </a:lnTo>
                <a:lnTo>
                  <a:pt x="541" y="1134"/>
                </a:lnTo>
                <a:lnTo>
                  <a:pt x="528" y="1139"/>
                </a:lnTo>
                <a:lnTo>
                  <a:pt x="513" y="1144"/>
                </a:lnTo>
                <a:lnTo>
                  <a:pt x="500" y="1149"/>
                </a:lnTo>
                <a:lnTo>
                  <a:pt x="485" y="1156"/>
                </a:lnTo>
                <a:lnTo>
                  <a:pt x="472" y="1162"/>
                </a:lnTo>
                <a:lnTo>
                  <a:pt x="458" y="1168"/>
                </a:lnTo>
                <a:lnTo>
                  <a:pt x="445" y="1175"/>
                </a:lnTo>
                <a:lnTo>
                  <a:pt x="432" y="1182"/>
                </a:lnTo>
                <a:lnTo>
                  <a:pt x="417" y="1191"/>
                </a:lnTo>
                <a:lnTo>
                  <a:pt x="404" y="1198"/>
                </a:lnTo>
                <a:lnTo>
                  <a:pt x="391" y="1207"/>
                </a:lnTo>
                <a:lnTo>
                  <a:pt x="405" y="1232"/>
                </a:lnTo>
                <a:lnTo>
                  <a:pt x="424" y="1258"/>
                </a:lnTo>
                <a:lnTo>
                  <a:pt x="446" y="1283"/>
                </a:lnTo>
                <a:lnTo>
                  <a:pt x="471" y="1307"/>
                </a:lnTo>
                <a:lnTo>
                  <a:pt x="498" y="1332"/>
                </a:lnTo>
                <a:lnTo>
                  <a:pt x="529" y="1357"/>
                </a:lnTo>
                <a:lnTo>
                  <a:pt x="564" y="1379"/>
                </a:lnTo>
                <a:lnTo>
                  <a:pt x="599" y="1400"/>
                </a:lnTo>
                <a:lnTo>
                  <a:pt x="638" y="1421"/>
                </a:lnTo>
                <a:lnTo>
                  <a:pt x="679" y="1440"/>
                </a:lnTo>
                <a:lnTo>
                  <a:pt x="721" y="1456"/>
                </a:lnTo>
                <a:lnTo>
                  <a:pt x="764" y="1469"/>
                </a:lnTo>
                <a:lnTo>
                  <a:pt x="811" y="1480"/>
                </a:lnTo>
                <a:lnTo>
                  <a:pt x="857" y="1489"/>
                </a:lnTo>
                <a:lnTo>
                  <a:pt x="905" y="1493"/>
                </a:lnTo>
                <a:lnTo>
                  <a:pt x="953" y="1496"/>
                </a:lnTo>
                <a:lnTo>
                  <a:pt x="969" y="1495"/>
                </a:lnTo>
                <a:lnTo>
                  <a:pt x="984" y="1495"/>
                </a:lnTo>
                <a:lnTo>
                  <a:pt x="1001" y="1493"/>
                </a:lnTo>
                <a:lnTo>
                  <a:pt x="1017" y="1490"/>
                </a:lnTo>
                <a:lnTo>
                  <a:pt x="1032" y="1489"/>
                </a:lnTo>
                <a:lnTo>
                  <a:pt x="1048" y="1486"/>
                </a:lnTo>
                <a:lnTo>
                  <a:pt x="1064" y="1482"/>
                </a:lnTo>
                <a:lnTo>
                  <a:pt x="1078" y="1479"/>
                </a:lnTo>
                <a:lnTo>
                  <a:pt x="1091" y="1474"/>
                </a:lnTo>
                <a:lnTo>
                  <a:pt x="1104" y="1470"/>
                </a:lnTo>
                <a:lnTo>
                  <a:pt x="1116" y="1464"/>
                </a:lnTo>
                <a:lnTo>
                  <a:pt x="1126" y="1460"/>
                </a:lnTo>
                <a:lnTo>
                  <a:pt x="1135" y="1454"/>
                </a:lnTo>
                <a:lnTo>
                  <a:pt x="1141" y="1450"/>
                </a:lnTo>
                <a:lnTo>
                  <a:pt x="1147" y="1444"/>
                </a:lnTo>
                <a:lnTo>
                  <a:pt x="1148" y="1438"/>
                </a:lnTo>
                <a:lnTo>
                  <a:pt x="1150" y="1431"/>
                </a:lnTo>
                <a:lnTo>
                  <a:pt x="1151" y="1422"/>
                </a:lnTo>
                <a:lnTo>
                  <a:pt x="1152" y="1415"/>
                </a:lnTo>
                <a:lnTo>
                  <a:pt x="1152" y="1409"/>
                </a:lnTo>
                <a:lnTo>
                  <a:pt x="1152" y="1402"/>
                </a:lnTo>
                <a:lnTo>
                  <a:pt x="1152" y="1395"/>
                </a:lnTo>
                <a:lnTo>
                  <a:pt x="1152" y="1387"/>
                </a:lnTo>
                <a:lnTo>
                  <a:pt x="1151" y="1381"/>
                </a:lnTo>
                <a:lnTo>
                  <a:pt x="1150" y="1374"/>
                </a:lnTo>
                <a:lnTo>
                  <a:pt x="1147" y="1368"/>
                </a:lnTo>
                <a:lnTo>
                  <a:pt x="1145" y="1361"/>
                </a:lnTo>
                <a:lnTo>
                  <a:pt x="1142" y="1355"/>
                </a:lnTo>
                <a:lnTo>
                  <a:pt x="1138" y="1348"/>
                </a:lnTo>
                <a:lnTo>
                  <a:pt x="1134" y="1342"/>
                </a:lnTo>
                <a:lnTo>
                  <a:pt x="1129" y="1336"/>
                </a:lnTo>
                <a:lnTo>
                  <a:pt x="1125" y="1329"/>
                </a:lnTo>
                <a:lnTo>
                  <a:pt x="1125" y="1328"/>
                </a:lnTo>
                <a:lnTo>
                  <a:pt x="1125" y="1326"/>
                </a:lnTo>
                <a:lnTo>
                  <a:pt x="1125" y="1323"/>
                </a:lnTo>
                <a:lnTo>
                  <a:pt x="1126" y="1322"/>
                </a:lnTo>
                <a:lnTo>
                  <a:pt x="1126" y="1317"/>
                </a:lnTo>
                <a:lnTo>
                  <a:pt x="1128" y="1315"/>
                </a:lnTo>
                <a:lnTo>
                  <a:pt x="1128" y="1312"/>
                </a:lnTo>
                <a:lnTo>
                  <a:pt x="1129" y="1307"/>
                </a:lnTo>
                <a:lnTo>
                  <a:pt x="1132" y="1303"/>
                </a:lnTo>
                <a:lnTo>
                  <a:pt x="1134" y="1299"/>
                </a:lnTo>
                <a:lnTo>
                  <a:pt x="1135" y="1296"/>
                </a:lnTo>
                <a:lnTo>
                  <a:pt x="1138" y="1291"/>
                </a:lnTo>
                <a:lnTo>
                  <a:pt x="1141" y="1288"/>
                </a:lnTo>
                <a:lnTo>
                  <a:pt x="1145" y="1284"/>
                </a:lnTo>
                <a:lnTo>
                  <a:pt x="1148" y="1281"/>
                </a:lnTo>
                <a:lnTo>
                  <a:pt x="1150" y="1285"/>
                </a:lnTo>
                <a:lnTo>
                  <a:pt x="1151" y="1290"/>
                </a:lnTo>
                <a:lnTo>
                  <a:pt x="1152" y="1294"/>
                </a:lnTo>
                <a:lnTo>
                  <a:pt x="1155" y="1299"/>
                </a:lnTo>
                <a:lnTo>
                  <a:pt x="1157" y="1303"/>
                </a:lnTo>
                <a:lnTo>
                  <a:pt x="1158" y="1306"/>
                </a:lnTo>
                <a:lnTo>
                  <a:pt x="1160" y="1310"/>
                </a:lnTo>
                <a:lnTo>
                  <a:pt x="1163" y="1313"/>
                </a:lnTo>
                <a:lnTo>
                  <a:pt x="1164" y="1316"/>
                </a:lnTo>
                <a:lnTo>
                  <a:pt x="1166" y="1319"/>
                </a:lnTo>
                <a:lnTo>
                  <a:pt x="1168" y="1320"/>
                </a:lnTo>
                <a:lnTo>
                  <a:pt x="1170" y="1323"/>
                </a:lnTo>
                <a:lnTo>
                  <a:pt x="1171" y="1325"/>
                </a:lnTo>
                <a:lnTo>
                  <a:pt x="1174" y="1328"/>
                </a:lnTo>
                <a:lnTo>
                  <a:pt x="1176" y="1329"/>
                </a:lnTo>
                <a:lnTo>
                  <a:pt x="1177" y="1329"/>
                </a:lnTo>
                <a:lnTo>
                  <a:pt x="1179" y="1331"/>
                </a:lnTo>
                <a:lnTo>
                  <a:pt x="1181" y="1331"/>
                </a:lnTo>
                <a:lnTo>
                  <a:pt x="1184" y="1332"/>
                </a:lnTo>
                <a:lnTo>
                  <a:pt x="1187" y="1332"/>
                </a:lnTo>
                <a:lnTo>
                  <a:pt x="1190" y="1332"/>
                </a:lnTo>
                <a:lnTo>
                  <a:pt x="1195" y="1332"/>
                </a:lnTo>
                <a:lnTo>
                  <a:pt x="1197" y="1332"/>
                </a:lnTo>
                <a:lnTo>
                  <a:pt x="1202" y="1332"/>
                </a:lnTo>
                <a:lnTo>
                  <a:pt x="1206" y="1332"/>
                </a:lnTo>
                <a:lnTo>
                  <a:pt x="1209" y="1332"/>
                </a:lnTo>
                <a:lnTo>
                  <a:pt x="1213" y="1331"/>
                </a:lnTo>
                <a:lnTo>
                  <a:pt x="1218" y="1331"/>
                </a:lnTo>
                <a:lnTo>
                  <a:pt x="1222" y="1329"/>
                </a:lnTo>
                <a:lnTo>
                  <a:pt x="1227" y="1328"/>
                </a:lnTo>
                <a:lnTo>
                  <a:pt x="1231" y="1326"/>
                </a:lnTo>
                <a:lnTo>
                  <a:pt x="1235" y="1325"/>
                </a:lnTo>
                <a:lnTo>
                  <a:pt x="1238" y="1323"/>
                </a:lnTo>
                <a:lnTo>
                  <a:pt x="1241" y="1320"/>
                </a:lnTo>
                <a:lnTo>
                  <a:pt x="1244" y="1317"/>
                </a:lnTo>
                <a:lnTo>
                  <a:pt x="1248" y="1313"/>
                </a:lnTo>
                <a:lnTo>
                  <a:pt x="1251" y="1310"/>
                </a:lnTo>
                <a:lnTo>
                  <a:pt x="1256" y="1304"/>
                </a:lnTo>
                <a:lnTo>
                  <a:pt x="1260" y="1300"/>
                </a:lnTo>
                <a:lnTo>
                  <a:pt x="1264" y="1296"/>
                </a:lnTo>
                <a:lnTo>
                  <a:pt x="1269" y="1291"/>
                </a:lnTo>
                <a:lnTo>
                  <a:pt x="1274" y="1285"/>
                </a:lnTo>
                <a:lnTo>
                  <a:pt x="1280" y="1281"/>
                </a:lnTo>
                <a:lnTo>
                  <a:pt x="1286" y="1277"/>
                </a:lnTo>
                <a:lnTo>
                  <a:pt x="1293" y="1272"/>
                </a:lnTo>
                <a:lnTo>
                  <a:pt x="1299" y="1269"/>
                </a:lnTo>
                <a:lnTo>
                  <a:pt x="1308" y="1267"/>
                </a:lnTo>
                <a:lnTo>
                  <a:pt x="1317" y="1265"/>
                </a:lnTo>
                <a:lnTo>
                  <a:pt x="1324" y="1264"/>
                </a:lnTo>
                <a:lnTo>
                  <a:pt x="1331" y="1262"/>
                </a:lnTo>
                <a:lnTo>
                  <a:pt x="1340" y="1261"/>
                </a:lnTo>
                <a:lnTo>
                  <a:pt x="1349" y="1259"/>
                </a:lnTo>
                <a:lnTo>
                  <a:pt x="1357" y="1258"/>
                </a:lnTo>
                <a:lnTo>
                  <a:pt x="1368" y="1258"/>
                </a:lnTo>
                <a:lnTo>
                  <a:pt x="1378" y="1256"/>
                </a:lnTo>
                <a:lnTo>
                  <a:pt x="1386" y="1255"/>
                </a:lnTo>
                <a:lnTo>
                  <a:pt x="1397" y="1255"/>
                </a:lnTo>
                <a:lnTo>
                  <a:pt x="1407" y="1253"/>
                </a:lnTo>
                <a:lnTo>
                  <a:pt x="1415" y="1252"/>
                </a:lnTo>
                <a:lnTo>
                  <a:pt x="1426" y="1252"/>
                </a:lnTo>
                <a:lnTo>
                  <a:pt x="1433" y="1251"/>
                </a:lnTo>
                <a:lnTo>
                  <a:pt x="1442" y="1249"/>
                </a:lnTo>
                <a:lnTo>
                  <a:pt x="1447" y="1249"/>
                </a:lnTo>
                <a:lnTo>
                  <a:pt x="1453" y="1248"/>
                </a:lnTo>
                <a:lnTo>
                  <a:pt x="1442" y="1242"/>
                </a:lnTo>
                <a:lnTo>
                  <a:pt x="1430" y="1237"/>
                </a:lnTo>
                <a:lnTo>
                  <a:pt x="1418" y="1232"/>
                </a:lnTo>
                <a:lnTo>
                  <a:pt x="1407" y="1227"/>
                </a:lnTo>
                <a:lnTo>
                  <a:pt x="1397" y="1223"/>
                </a:lnTo>
                <a:lnTo>
                  <a:pt x="1386" y="1220"/>
                </a:lnTo>
                <a:lnTo>
                  <a:pt x="1375" y="1217"/>
                </a:lnTo>
                <a:lnTo>
                  <a:pt x="1365" y="1214"/>
                </a:lnTo>
                <a:lnTo>
                  <a:pt x="1354" y="1211"/>
                </a:lnTo>
                <a:lnTo>
                  <a:pt x="1344" y="1210"/>
                </a:lnTo>
                <a:lnTo>
                  <a:pt x="1334" y="1208"/>
                </a:lnTo>
                <a:lnTo>
                  <a:pt x="1324" y="1207"/>
                </a:lnTo>
                <a:lnTo>
                  <a:pt x="1312" y="1207"/>
                </a:lnTo>
                <a:lnTo>
                  <a:pt x="1302" y="1205"/>
                </a:lnTo>
                <a:lnTo>
                  <a:pt x="1290" y="1207"/>
                </a:lnTo>
                <a:lnTo>
                  <a:pt x="1279" y="1207"/>
                </a:lnTo>
                <a:close/>
                <a:moveTo>
                  <a:pt x="1379" y="1053"/>
                </a:moveTo>
                <a:lnTo>
                  <a:pt x="1376" y="1060"/>
                </a:lnTo>
                <a:lnTo>
                  <a:pt x="1375" y="1069"/>
                </a:lnTo>
                <a:lnTo>
                  <a:pt x="1372" y="1076"/>
                </a:lnTo>
                <a:lnTo>
                  <a:pt x="1368" y="1083"/>
                </a:lnTo>
                <a:lnTo>
                  <a:pt x="1365" y="1091"/>
                </a:lnTo>
                <a:lnTo>
                  <a:pt x="1360" y="1099"/>
                </a:lnTo>
                <a:lnTo>
                  <a:pt x="1357" y="1107"/>
                </a:lnTo>
                <a:lnTo>
                  <a:pt x="1353" y="1114"/>
                </a:lnTo>
                <a:lnTo>
                  <a:pt x="1349" y="1121"/>
                </a:lnTo>
                <a:lnTo>
                  <a:pt x="1344" y="1128"/>
                </a:lnTo>
                <a:lnTo>
                  <a:pt x="1340" y="1136"/>
                </a:lnTo>
                <a:lnTo>
                  <a:pt x="1336" y="1141"/>
                </a:lnTo>
                <a:lnTo>
                  <a:pt x="1330" y="1149"/>
                </a:lnTo>
                <a:lnTo>
                  <a:pt x="1325" y="1156"/>
                </a:lnTo>
                <a:lnTo>
                  <a:pt x="1320" y="1162"/>
                </a:lnTo>
                <a:lnTo>
                  <a:pt x="1314" y="1169"/>
                </a:lnTo>
                <a:lnTo>
                  <a:pt x="1318" y="1168"/>
                </a:lnTo>
                <a:lnTo>
                  <a:pt x="1321" y="1166"/>
                </a:lnTo>
                <a:lnTo>
                  <a:pt x="1325" y="1166"/>
                </a:lnTo>
                <a:lnTo>
                  <a:pt x="1328" y="1165"/>
                </a:lnTo>
                <a:lnTo>
                  <a:pt x="1333" y="1165"/>
                </a:lnTo>
                <a:lnTo>
                  <a:pt x="1337" y="1163"/>
                </a:lnTo>
                <a:lnTo>
                  <a:pt x="1341" y="1163"/>
                </a:lnTo>
                <a:lnTo>
                  <a:pt x="1346" y="1162"/>
                </a:lnTo>
                <a:lnTo>
                  <a:pt x="1350" y="1162"/>
                </a:lnTo>
                <a:lnTo>
                  <a:pt x="1356" y="1160"/>
                </a:lnTo>
                <a:lnTo>
                  <a:pt x="1360" y="1160"/>
                </a:lnTo>
                <a:lnTo>
                  <a:pt x="1366" y="1160"/>
                </a:lnTo>
                <a:lnTo>
                  <a:pt x="1372" y="1159"/>
                </a:lnTo>
                <a:lnTo>
                  <a:pt x="1378" y="1159"/>
                </a:lnTo>
                <a:lnTo>
                  <a:pt x="1385" y="1159"/>
                </a:lnTo>
                <a:lnTo>
                  <a:pt x="1391" y="1159"/>
                </a:lnTo>
                <a:lnTo>
                  <a:pt x="1398" y="1162"/>
                </a:lnTo>
                <a:lnTo>
                  <a:pt x="1405" y="1163"/>
                </a:lnTo>
                <a:lnTo>
                  <a:pt x="1411" y="1166"/>
                </a:lnTo>
                <a:lnTo>
                  <a:pt x="1417" y="1169"/>
                </a:lnTo>
                <a:lnTo>
                  <a:pt x="1423" y="1172"/>
                </a:lnTo>
                <a:lnTo>
                  <a:pt x="1429" y="1175"/>
                </a:lnTo>
                <a:lnTo>
                  <a:pt x="1434" y="1179"/>
                </a:lnTo>
                <a:lnTo>
                  <a:pt x="1442" y="1182"/>
                </a:lnTo>
                <a:lnTo>
                  <a:pt x="1449" y="1187"/>
                </a:lnTo>
                <a:lnTo>
                  <a:pt x="1456" y="1191"/>
                </a:lnTo>
                <a:lnTo>
                  <a:pt x="1465" y="1194"/>
                </a:lnTo>
                <a:lnTo>
                  <a:pt x="1474" y="1200"/>
                </a:lnTo>
                <a:lnTo>
                  <a:pt x="1484" y="1204"/>
                </a:lnTo>
                <a:lnTo>
                  <a:pt x="1495" y="1208"/>
                </a:lnTo>
                <a:lnTo>
                  <a:pt x="1507" y="1214"/>
                </a:lnTo>
                <a:lnTo>
                  <a:pt x="1522" y="1219"/>
                </a:lnTo>
                <a:lnTo>
                  <a:pt x="1522" y="1216"/>
                </a:lnTo>
                <a:lnTo>
                  <a:pt x="1522" y="1211"/>
                </a:lnTo>
                <a:lnTo>
                  <a:pt x="1520" y="1208"/>
                </a:lnTo>
                <a:lnTo>
                  <a:pt x="1520" y="1204"/>
                </a:lnTo>
                <a:lnTo>
                  <a:pt x="1520" y="1201"/>
                </a:lnTo>
                <a:lnTo>
                  <a:pt x="1520" y="1197"/>
                </a:lnTo>
                <a:lnTo>
                  <a:pt x="1520" y="1194"/>
                </a:lnTo>
                <a:lnTo>
                  <a:pt x="1520" y="1189"/>
                </a:lnTo>
                <a:lnTo>
                  <a:pt x="1519" y="1187"/>
                </a:lnTo>
                <a:lnTo>
                  <a:pt x="1519" y="1182"/>
                </a:lnTo>
                <a:lnTo>
                  <a:pt x="1519" y="1178"/>
                </a:lnTo>
                <a:lnTo>
                  <a:pt x="1519" y="1175"/>
                </a:lnTo>
                <a:lnTo>
                  <a:pt x="1517" y="1171"/>
                </a:lnTo>
                <a:lnTo>
                  <a:pt x="1517" y="1168"/>
                </a:lnTo>
                <a:lnTo>
                  <a:pt x="1517" y="1163"/>
                </a:lnTo>
                <a:lnTo>
                  <a:pt x="1516" y="1159"/>
                </a:lnTo>
                <a:lnTo>
                  <a:pt x="1508" y="1152"/>
                </a:lnTo>
                <a:lnTo>
                  <a:pt x="1501" y="1144"/>
                </a:lnTo>
                <a:lnTo>
                  <a:pt x="1492" y="1137"/>
                </a:lnTo>
                <a:lnTo>
                  <a:pt x="1485" y="1131"/>
                </a:lnTo>
                <a:lnTo>
                  <a:pt x="1476" y="1124"/>
                </a:lnTo>
                <a:lnTo>
                  <a:pt x="1469" y="1117"/>
                </a:lnTo>
                <a:lnTo>
                  <a:pt x="1462" y="1111"/>
                </a:lnTo>
                <a:lnTo>
                  <a:pt x="1453" y="1105"/>
                </a:lnTo>
                <a:lnTo>
                  <a:pt x="1446" y="1099"/>
                </a:lnTo>
                <a:lnTo>
                  <a:pt x="1439" y="1094"/>
                </a:lnTo>
                <a:lnTo>
                  <a:pt x="1431" y="1088"/>
                </a:lnTo>
                <a:lnTo>
                  <a:pt x="1424" y="1082"/>
                </a:lnTo>
                <a:lnTo>
                  <a:pt x="1417" y="1078"/>
                </a:lnTo>
                <a:lnTo>
                  <a:pt x="1411" y="1073"/>
                </a:lnTo>
                <a:lnTo>
                  <a:pt x="1405" y="1069"/>
                </a:lnTo>
                <a:lnTo>
                  <a:pt x="1398" y="1064"/>
                </a:lnTo>
                <a:lnTo>
                  <a:pt x="1397" y="1064"/>
                </a:lnTo>
                <a:lnTo>
                  <a:pt x="1395" y="1063"/>
                </a:lnTo>
                <a:lnTo>
                  <a:pt x="1394" y="1063"/>
                </a:lnTo>
                <a:lnTo>
                  <a:pt x="1392" y="1062"/>
                </a:lnTo>
                <a:lnTo>
                  <a:pt x="1391" y="1060"/>
                </a:lnTo>
                <a:lnTo>
                  <a:pt x="1389" y="1059"/>
                </a:lnTo>
                <a:lnTo>
                  <a:pt x="1388" y="1059"/>
                </a:lnTo>
                <a:lnTo>
                  <a:pt x="1386" y="1057"/>
                </a:lnTo>
                <a:lnTo>
                  <a:pt x="1385" y="1057"/>
                </a:lnTo>
                <a:lnTo>
                  <a:pt x="1383" y="1056"/>
                </a:lnTo>
                <a:lnTo>
                  <a:pt x="1382" y="1054"/>
                </a:lnTo>
                <a:lnTo>
                  <a:pt x="1381" y="1054"/>
                </a:lnTo>
                <a:lnTo>
                  <a:pt x="1379" y="1053"/>
                </a:lnTo>
                <a:close/>
                <a:moveTo>
                  <a:pt x="1383" y="931"/>
                </a:moveTo>
                <a:lnTo>
                  <a:pt x="1385" y="935"/>
                </a:lnTo>
                <a:lnTo>
                  <a:pt x="1386" y="939"/>
                </a:lnTo>
                <a:lnTo>
                  <a:pt x="1388" y="944"/>
                </a:lnTo>
                <a:lnTo>
                  <a:pt x="1388" y="950"/>
                </a:lnTo>
                <a:lnTo>
                  <a:pt x="1389" y="954"/>
                </a:lnTo>
                <a:lnTo>
                  <a:pt x="1389" y="958"/>
                </a:lnTo>
                <a:lnTo>
                  <a:pt x="1391" y="963"/>
                </a:lnTo>
                <a:lnTo>
                  <a:pt x="1391" y="968"/>
                </a:lnTo>
                <a:lnTo>
                  <a:pt x="1391" y="973"/>
                </a:lnTo>
                <a:lnTo>
                  <a:pt x="1391" y="977"/>
                </a:lnTo>
                <a:lnTo>
                  <a:pt x="1391" y="983"/>
                </a:lnTo>
                <a:lnTo>
                  <a:pt x="1391" y="987"/>
                </a:lnTo>
                <a:lnTo>
                  <a:pt x="1391" y="992"/>
                </a:lnTo>
                <a:lnTo>
                  <a:pt x="1391" y="998"/>
                </a:lnTo>
                <a:lnTo>
                  <a:pt x="1389" y="1002"/>
                </a:lnTo>
                <a:lnTo>
                  <a:pt x="1389" y="1008"/>
                </a:lnTo>
                <a:lnTo>
                  <a:pt x="1391" y="1008"/>
                </a:lnTo>
                <a:lnTo>
                  <a:pt x="1394" y="1009"/>
                </a:lnTo>
                <a:lnTo>
                  <a:pt x="1395" y="1011"/>
                </a:lnTo>
                <a:lnTo>
                  <a:pt x="1398" y="1011"/>
                </a:lnTo>
                <a:lnTo>
                  <a:pt x="1399" y="1012"/>
                </a:lnTo>
                <a:lnTo>
                  <a:pt x="1401" y="1014"/>
                </a:lnTo>
                <a:lnTo>
                  <a:pt x="1404" y="1015"/>
                </a:lnTo>
                <a:lnTo>
                  <a:pt x="1405" y="1015"/>
                </a:lnTo>
                <a:lnTo>
                  <a:pt x="1407" y="1016"/>
                </a:lnTo>
                <a:lnTo>
                  <a:pt x="1410" y="1018"/>
                </a:lnTo>
                <a:lnTo>
                  <a:pt x="1411" y="1019"/>
                </a:lnTo>
                <a:lnTo>
                  <a:pt x="1413" y="1021"/>
                </a:lnTo>
                <a:lnTo>
                  <a:pt x="1414" y="1021"/>
                </a:lnTo>
                <a:lnTo>
                  <a:pt x="1417" y="1022"/>
                </a:lnTo>
                <a:lnTo>
                  <a:pt x="1418" y="1024"/>
                </a:lnTo>
                <a:lnTo>
                  <a:pt x="1420" y="1024"/>
                </a:lnTo>
                <a:lnTo>
                  <a:pt x="1426" y="1027"/>
                </a:lnTo>
                <a:lnTo>
                  <a:pt x="1431" y="1031"/>
                </a:lnTo>
                <a:lnTo>
                  <a:pt x="1437" y="1034"/>
                </a:lnTo>
                <a:lnTo>
                  <a:pt x="1443" y="1037"/>
                </a:lnTo>
                <a:lnTo>
                  <a:pt x="1449" y="1041"/>
                </a:lnTo>
                <a:lnTo>
                  <a:pt x="1455" y="1044"/>
                </a:lnTo>
                <a:lnTo>
                  <a:pt x="1461" y="1047"/>
                </a:lnTo>
                <a:lnTo>
                  <a:pt x="1465" y="1051"/>
                </a:lnTo>
                <a:lnTo>
                  <a:pt x="1471" y="1054"/>
                </a:lnTo>
                <a:lnTo>
                  <a:pt x="1476" y="1059"/>
                </a:lnTo>
                <a:lnTo>
                  <a:pt x="1482" y="1063"/>
                </a:lnTo>
                <a:lnTo>
                  <a:pt x="1487" y="1066"/>
                </a:lnTo>
                <a:lnTo>
                  <a:pt x="1492" y="1070"/>
                </a:lnTo>
                <a:lnTo>
                  <a:pt x="1498" y="1075"/>
                </a:lnTo>
                <a:lnTo>
                  <a:pt x="1504" y="1078"/>
                </a:lnTo>
                <a:lnTo>
                  <a:pt x="1508" y="1082"/>
                </a:lnTo>
                <a:lnTo>
                  <a:pt x="1508" y="1078"/>
                </a:lnTo>
                <a:lnTo>
                  <a:pt x="1508" y="1075"/>
                </a:lnTo>
                <a:lnTo>
                  <a:pt x="1507" y="1070"/>
                </a:lnTo>
                <a:lnTo>
                  <a:pt x="1507" y="1066"/>
                </a:lnTo>
                <a:lnTo>
                  <a:pt x="1507" y="1062"/>
                </a:lnTo>
                <a:lnTo>
                  <a:pt x="1506" y="1057"/>
                </a:lnTo>
                <a:lnTo>
                  <a:pt x="1506" y="1054"/>
                </a:lnTo>
                <a:lnTo>
                  <a:pt x="1506" y="1050"/>
                </a:lnTo>
                <a:lnTo>
                  <a:pt x="1506" y="1046"/>
                </a:lnTo>
                <a:lnTo>
                  <a:pt x="1504" y="1043"/>
                </a:lnTo>
                <a:lnTo>
                  <a:pt x="1504" y="1038"/>
                </a:lnTo>
                <a:lnTo>
                  <a:pt x="1504" y="1034"/>
                </a:lnTo>
                <a:lnTo>
                  <a:pt x="1503" y="1031"/>
                </a:lnTo>
                <a:lnTo>
                  <a:pt x="1503" y="1027"/>
                </a:lnTo>
                <a:lnTo>
                  <a:pt x="1503" y="1024"/>
                </a:lnTo>
                <a:lnTo>
                  <a:pt x="1501" y="1019"/>
                </a:lnTo>
                <a:lnTo>
                  <a:pt x="1495" y="1014"/>
                </a:lnTo>
                <a:lnTo>
                  <a:pt x="1488" y="1008"/>
                </a:lnTo>
                <a:lnTo>
                  <a:pt x="1481" y="1002"/>
                </a:lnTo>
                <a:lnTo>
                  <a:pt x="1474" y="996"/>
                </a:lnTo>
                <a:lnTo>
                  <a:pt x="1466" y="990"/>
                </a:lnTo>
                <a:lnTo>
                  <a:pt x="1459" y="984"/>
                </a:lnTo>
                <a:lnTo>
                  <a:pt x="1452" y="979"/>
                </a:lnTo>
                <a:lnTo>
                  <a:pt x="1445" y="973"/>
                </a:lnTo>
                <a:lnTo>
                  <a:pt x="1437" y="967"/>
                </a:lnTo>
                <a:lnTo>
                  <a:pt x="1430" y="963"/>
                </a:lnTo>
                <a:lnTo>
                  <a:pt x="1423" y="957"/>
                </a:lnTo>
                <a:lnTo>
                  <a:pt x="1414" y="951"/>
                </a:lnTo>
                <a:lnTo>
                  <a:pt x="1407" y="945"/>
                </a:lnTo>
                <a:lnTo>
                  <a:pt x="1399" y="941"/>
                </a:lnTo>
                <a:lnTo>
                  <a:pt x="1392" y="935"/>
                </a:lnTo>
                <a:lnTo>
                  <a:pt x="1383" y="931"/>
                </a:lnTo>
                <a:close/>
                <a:moveTo>
                  <a:pt x="1343" y="983"/>
                </a:moveTo>
                <a:lnTo>
                  <a:pt x="1340" y="971"/>
                </a:lnTo>
                <a:lnTo>
                  <a:pt x="1336" y="961"/>
                </a:lnTo>
                <a:lnTo>
                  <a:pt x="1330" y="951"/>
                </a:lnTo>
                <a:lnTo>
                  <a:pt x="1325" y="941"/>
                </a:lnTo>
                <a:lnTo>
                  <a:pt x="1320" y="931"/>
                </a:lnTo>
                <a:lnTo>
                  <a:pt x="1314" y="922"/>
                </a:lnTo>
                <a:lnTo>
                  <a:pt x="1308" y="913"/>
                </a:lnTo>
                <a:lnTo>
                  <a:pt x="1302" y="904"/>
                </a:lnTo>
                <a:lnTo>
                  <a:pt x="1296" y="896"/>
                </a:lnTo>
                <a:lnTo>
                  <a:pt x="1289" y="888"/>
                </a:lnTo>
                <a:lnTo>
                  <a:pt x="1282" y="881"/>
                </a:lnTo>
                <a:lnTo>
                  <a:pt x="1276" y="874"/>
                </a:lnTo>
                <a:lnTo>
                  <a:pt x="1269" y="867"/>
                </a:lnTo>
                <a:lnTo>
                  <a:pt x="1261" y="861"/>
                </a:lnTo>
                <a:lnTo>
                  <a:pt x="1254" y="855"/>
                </a:lnTo>
                <a:lnTo>
                  <a:pt x="1247" y="849"/>
                </a:lnTo>
                <a:lnTo>
                  <a:pt x="1247" y="848"/>
                </a:lnTo>
                <a:lnTo>
                  <a:pt x="1245" y="848"/>
                </a:lnTo>
                <a:lnTo>
                  <a:pt x="1244" y="846"/>
                </a:lnTo>
                <a:lnTo>
                  <a:pt x="1243" y="846"/>
                </a:lnTo>
                <a:lnTo>
                  <a:pt x="1243" y="845"/>
                </a:lnTo>
                <a:lnTo>
                  <a:pt x="1241" y="845"/>
                </a:lnTo>
                <a:lnTo>
                  <a:pt x="1240" y="845"/>
                </a:lnTo>
                <a:lnTo>
                  <a:pt x="1240" y="843"/>
                </a:lnTo>
                <a:lnTo>
                  <a:pt x="1241" y="851"/>
                </a:lnTo>
                <a:lnTo>
                  <a:pt x="1241" y="856"/>
                </a:lnTo>
                <a:lnTo>
                  <a:pt x="1243" y="864"/>
                </a:lnTo>
                <a:lnTo>
                  <a:pt x="1243" y="870"/>
                </a:lnTo>
                <a:lnTo>
                  <a:pt x="1244" y="877"/>
                </a:lnTo>
                <a:lnTo>
                  <a:pt x="1244" y="883"/>
                </a:lnTo>
                <a:lnTo>
                  <a:pt x="1245" y="888"/>
                </a:lnTo>
                <a:lnTo>
                  <a:pt x="1245" y="894"/>
                </a:lnTo>
                <a:lnTo>
                  <a:pt x="1247" y="902"/>
                </a:lnTo>
                <a:lnTo>
                  <a:pt x="1247" y="907"/>
                </a:lnTo>
                <a:lnTo>
                  <a:pt x="1248" y="913"/>
                </a:lnTo>
                <a:lnTo>
                  <a:pt x="1248" y="919"/>
                </a:lnTo>
                <a:lnTo>
                  <a:pt x="1250" y="925"/>
                </a:lnTo>
                <a:lnTo>
                  <a:pt x="1250" y="931"/>
                </a:lnTo>
                <a:lnTo>
                  <a:pt x="1251" y="936"/>
                </a:lnTo>
                <a:lnTo>
                  <a:pt x="1251" y="942"/>
                </a:lnTo>
                <a:lnTo>
                  <a:pt x="1257" y="945"/>
                </a:lnTo>
                <a:lnTo>
                  <a:pt x="1263" y="947"/>
                </a:lnTo>
                <a:lnTo>
                  <a:pt x="1269" y="950"/>
                </a:lnTo>
                <a:lnTo>
                  <a:pt x="1273" y="952"/>
                </a:lnTo>
                <a:lnTo>
                  <a:pt x="1279" y="954"/>
                </a:lnTo>
                <a:lnTo>
                  <a:pt x="1285" y="957"/>
                </a:lnTo>
                <a:lnTo>
                  <a:pt x="1290" y="960"/>
                </a:lnTo>
                <a:lnTo>
                  <a:pt x="1296" y="963"/>
                </a:lnTo>
                <a:lnTo>
                  <a:pt x="1302" y="964"/>
                </a:lnTo>
                <a:lnTo>
                  <a:pt x="1308" y="967"/>
                </a:lnTo>
                <a:lnTo>
                  <a:pt x="1314" y="970"/>
                </a:lnTo>
                <a:lnTo>
                  <a:pt x="1320" y="973"/>
                </a:lnTo>
                <a:lnTo>
                  <a:pt x="1325" y="976"/>
                </a:lnTo>
                <a:lnTo>
                  <a:pt x="1331" y="979"/>
                </a:lnTo>
                <a:lnTo>
                  <a:pt x="1337" y="980"/>
                </a:lnTo>
                <a:lnTo>
                  <a:pt x="1343" y="983"/>
                </a:lnTo>
                <a:close/>
                <a:moveTo>
                  <a:pt x="1170" y="563"/>
                </a:moveTo>
                <a:lnTo>
                  <a:pt x="1166" y="570"/>
                </a:lnTo>
                <a:lnTo>
                  <a:pt x="1161" y="577"/>
                </a:lnTo>
                <a:lnTo>
                  <a:pt x="1157" y="585"/>
                </a:lnTo>
                <a:lnTo>
                  <a:pt x="1151" y="592"/>
                </a:lnTo>
                <a:lnTo>
                  <a:pt x="1147" y="599"/>
                </a:lnTo>
                <a:lnTo>
                  <a:pt x="1142" y="608"/>
                </a:lnTo>
                <a:lnTo>
                  <a:pt x="1139" y="615"/>
                </a:lnTo>
                <a:lnTo>
                  <a:pt x="1135" y="624"/>
                </a:lnTo>
                <a:lnTo>
                  <a:pt x="1132" y="631"/>
                </a:lnTo>
                <a:lnTo>
                  <a:pt x="1131" y="638"/>
                </a:lnTo>
                <a:lnTo>
                  <a:pt x="1128" y="647"/>
                </a:lnTo>
                <a:lnTo>
                  <a:pt x="1128" y="654"/>
                </a:lnTo>
                <a:lnTo>
                  <a:pt x="1126" y="660"/>
                </a:lnTo>
                <a:lnTo>
                  <a:pt x="1128" y="667"/>
                </a:lnTo>
                <a:lnTo>
                  <a:pt x="1129" y="675"/>
                </a:lnTo>
                <a:lnTo>
                  <a:pt x="1132" y="681"/>
                </a:lnTo>
                <a:lnTo>
                  <a:pt x="1134" y="685"/>
                </a:lnTo>
                <a:lnTo>
                  <a:pt x="1136" y="688"/>
                </a:lnTo>
                <a:lnTo>
                  <a:pt x="1138" y="692"/>
                </a:lnTo>
                <a:lnTo>
                  <a:pt x="1142" y="697"/>
                </a:lnTo>
                <a:lnTo>
                  <a:pt x="1145" y="699"/>
                </a:lnTo>
                <a:lnTo>
                  <a:pt x="1150" y="704"/>
                </a:lnTo>
                <a:lnTo>
                  <a:pt x="1152" y="708"/>
                </a:lnTo>
                <a:lnTo>
                  <a:pt x="1157" y="711"/>
                </a:lnTo>
                <a:lnTo>
                  <a:pt x="1161" y="715"/>
                </a:lnTo>
                <a:lnTo>
                  <a:pt x="1167" y="720"/>
                </a:lnTo>
                <a:lnTo>
                  <a:pt x="1171" y="723"/>
                </a:lnTo>
                <a:lnTo>
                  <a:pt x="1177" y="727"/>
                </a:lnTo>
                <a:lnTo>
                  <a:pt x="1181" y="731"/>
                </a:lnTo>
                <a:lnTo>
                  <a:pt x="1187" y="734"/>
                </a:lnTo>
                <a:lnTo>
                  <a:pt x="1193" y="739"/>
                </a:lnTo>
                <a:lnTo>
                  <a:pt x="1199" y="743"/>
                </a:lnTo>
                <a:lnTo>
                  <a:pt x="1197" y="730"/>
                </a:lnTo>
                <a:lnTo>
                  <a:pt x="1196" y="718"/>
                </a:lnTo>
                <a:lnTo>
                  <a:pt x="1193" y="707"/>
                </a:lnTo>
                <a:lnTo>
                  <a:pt x="1192" y="694"/>
                </a:lnTo>
                <a:lnTo>
                  <a:pt x="1190" y="682"/>
                </a:lnTo>
                <a:lnTo>
                  <a:pt x="1189" y="670"/>
                </a:lnTo>
                <a:lnTo>
                  <a:pt x="1186" y="660"/>
                </a:lnTo>
                <a:lnTo>
                  <a:pt x="1184" y="649"/>
                </a:lnTo>
                <a:lnTo>
                  <a:pt x="1183" y="637"/>
                </a:lnTo>
                <a:lnTo>
                  <a:pt x="1181" y="627"/>
                </a:lnTo>
                <a:lnTo>
                  <a:pt x="1179" y="615"/>
                </a:lnTo>
                <a:lnTo>
                  <a:pt x="1177" y="605"/>
                </a:lnTo>
                <a:lnTo>
                  <a:pt x="1176" y="593"/>
                </a:lnTo>
                <a:lnTo>
                  <a:pt x="1174" y="583"/>
                </a:lnTo>
                <a:lnTo>
                  <a:pt x="1171" y="573"/>
                </a:lnTo>
                <a:lnTo>
                  <a:pt x="1170" y="563"/>
                </a:lnTo>
                <a:close/>
                <a:moveTo>
                  <a:pt x="1629" y="1767"/>
                </a:moveTo>
                <a:lnTo>
                  <a:pt x="1668" y="1800"/>
                </a:lnTo>
                <a:lnTo>
                  <a:pt x="1629" y="1850"/>
                </a:lnTo>
                <a:lnTo>
                  <a:pt x="1593" y="1813"/>
                </a:lnTo>
                <a:lnTo>
                  <a:pt x="1629" y="1767"/>
                </a:lnTo>
                <a:close/>
                <a:moveTo>
                  <a:pt x="1016" y="1363"/>
                </a:moveTo>
                <a:lnTo>
                  <a:pt x="1055" y="1397"/>
                </a:lnTo>
                <a:lnTo>
                  <a:pt x="1016" y="1445"/>
                </a:lnTo>
                <a:lnTo>
                  <a:pt x="981" y="1409"/>
                </a:lnTo>
                <a:lnTo>
                  <a:pt x="1016" y="1363"/>
                </a:lnTo>
                <a:close/>
              </a:path>
            </a:pathLst>
          </a:custGeom>
          <a:solidFill>
            <a:srgbClr val="800000"/>
          </a:solidFill>
          <a:ln w="9525">
            <a:noFill/>
            <a:round/>
            <a:headEnd/>
            <a:tailEnd/>
          </a:ln>
        </p:spPr>
        <p:txBody>
          <a:bodyPr/>
          <a:lstStyle/>
          <a:p>
            <a:endParaRPr lang="en-US">
              <a:latin typeface="Calibri" pitchFamily="34" charset="0"/>
            </a:endParaRPr>
          </a:p>
        </p:txBody>
      </p:sp>
      <p:pic>
        <p:nvPicPr>
          <p:cNvPr id="201733" name="Picture 5" descr="Eslimi"/>
          <p:cNvPicPr>
            <a:picLocks noChangeAspect="1" noChangeArrowheads="1"/>
          </p:cNvPicPr>
          <p:nvPr/>
        </p:nvPicPr>
        <p:blipFill>
          <a:blip r:embed="rId2"/>
          <a:srcRect/>
          <a:stretch>
            <a:fillRect/>
          </a:stretch>
        </p:blipFill>
        <p:spPr bwMode="auto">
          <a:xfrm>
            <a:off x="1143000" y="125413"/>
            <a:ext cx="7239000" cy="6732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afterEffect">
                                  <p:stCondLst>
                                    <p:cond delay="0"/>
                                  </p:stCondLst>
                                  <p:childTnLst>
                                    <p:set>
                                      <p:cBhvr>
                                        <p:cTn id="6" dur="1" fill="hold">
                                          <p:stCondLst>
                                            <p:cond delay="0"/>
                                          </p:stCondLst>
                                        </p:cTn>
                                        <p:tgtEl>
                                          <p:spTgt spid="201733"/>
                                        </p:tgtEl>
                                        <p:attrNameLst>
                                          <p:attrName>style.visibility</p:attrName>
                                        </p:attrNameLst>
                                      </p:cBhvr>
                                      <p:to>
                                        <p:strVal val="visible"/>
                                      </p:to>
                                    </p:set>
                                    <p:animEffect transition="in" filter="checkerboard(down)">
                                      <p:cBhvr>
                                        <p:cTn id="7" dur="500"/>
                                        <p:tgtEl>
                                          <p:spTgt spid="20173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2017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rtl="1"/>
            <a:r>
              <a:rPr lang="fa-IR" smtClean="0">
                <a:latin typeface="Arial" pitchFamily="34" charset="0"/>
                <a:cs typeface="Arial" pitchFamily="34" charset="0"/>
              </a:rPr>
              <a:t>مشخصات روی برچسب نمونه:</a:t>
            </a:r>
            <a:endParaRPr lang="en-US" smtClean="0">
              <a:latin typeface="Arial" pitchFamily="34" charset="0"/>
              <a:cs typeface="Arial" pitchFamily="34" charset="0"/>
            </a:endParaRPr>
          </a:p>
        </p:txBody>
      </p:sp>
      <p:sp>
        <p:nvSpPr>
          <p:cNvPr id="24579" name="Content Placeholder 2"/>
          <p:cNvSpPr>
            <a:spLocks noGrp="1"/>
          </p:cNvSpPr>
          <p:nvPr>
            <p:ph idx="1"/>
          </p:nvPr>
        </p:nvSpPr>
        <p:spPr>
          <a:ln>
            <a:solidFill>
              <a:schemeClr val="accent6"/>
            </a:solidFill>
          </a:ln>
        </p:spPr>
        <p:txBody>
          <a:bodyPr rtlCol="0">
            <a:normAutofit/>
          </a:bodyPr>
          <a:lstStyle/>
          <a:p>
            <a:pPr algn="r" rtl="1" fontAlgn="auto">
              <a:spcAft>
                <a:spcPts val="0"/>
              </a:spcAft>
              <a:defRPr/>
            </a:pPr>
            <a:r>
              <a:rPr lang="fa-IR" dirty="0" smtClean="0">
                <a:latin typeface="Arial" pitchFamily="34" charset="0"/>
              </a:rPr>
              <a:t>نام و نام خانوادگی بیمار(</a:t>
            </a:r>
            <a:r>
              <a:rPr lang="fa-IR" dirty="0" smtClean="0"/>
              <a:t>جنس)</a:t>
            </a:r>
            <a:endParaRPr lang="fa-IR" dirty="0" smtClean="0">
              <a:latin typeface="Arial" pitchFamily="34" charset="0"/>
            </a:endParaRPr>
          </a:p>
          <a:p>
            <a:pPr algn="r" rtl="1" fontAlgn="auto">
              <a:spcAft>
                <a:spcPts val="0"/>
              </a:spcAft>
              <a:defRPr/>
            </a:pPr>
            <a:r>
              <a:rPr lang="fa-IR" dirty="0" smtClean="0">
                <a:latin typeface="Arial" pitchFamily="34" charset="0"/>
              </a:rPr>
              <a:t>نوع نمونه( شریانی یا وریدی)</a:t>
            </a:r>
          </a:p>
          <a:p>
            <a:pPr algn="r" rtl="1" fontAlgn="auto">
              <a:spcAft>
                <a:spcPts val="0"/>
              </a:spcAft>
              <a:defRPr/>
            </a:pPr>
            <a:r>
              <a:rPr lang="fa-IR" dirty="0" smtClean="0">
                <a:latin typeface="Arial" pitchFamily="34" charset="0"/>
              </a:rPr>
              <a:t>درجه حرارت بیمار</a:t>
            </a:r>
          </a:p>
          <a:p>
            <a:pPr algn="r" rtl="1" fontAlgn="auto">
              <a:spcAft>
                <a:spcPts val="0"/>
              </a:spcAft>
              <a:defRPr/>
            </a:pPr>
            <a:r>
              <a:rPr lang="fa-IR" dirty="0" smtClean="0">
                <a:latin typeface="Arial" pitchFamily="34" charset="0"/>
              </a:rPr>
              <a:t>درصد اکسیژن دمی</a:t>
            </a:r>
          </a:p>
          <a:p>
            <a:pPr algn="r" rtl="1" fontAlgn="auto">
              <a:spcAft>
                <a:spcPts val="0"/>
              </a:spcAft>
              <a:defRPr/>
            </a:pPr>
            <a:r>
              <a:rPr lang="fa-IR" dirty="0" smtClean="0"/>
              <a:t>سن</a:t>
            </a:r>
          </a:p>
          <a:p>
            <a:pPr algn="r" rtl="1" fontAlgn="auto">
              <a:spcAft>
                <a:spcPts val="0"/>
              </a:spcAft>
              <a:defRPr/>
            </a:pPr>
            <a:r>
              <a:rPr lang="en-US" dirty="0" err="1" smtClean="0"/>
              <a:t>Hb</a:t>
            </a:r>
            <a:r>
              <a:rPr lang="ar-SA" dirty="0" smtClean="0"/>
              <a:t> بیمار</a:t>
            </a:r>
            <a:endParaRPr lang="fa-IR" dirty="0" smtClean="0">
              <a:latin typeface="Arial" pitchFamily="34" charset="0"/>
            </a:endParaRPr>
          </a:p>
          <a:p>
            <a:pPr algn="r" rtl="1" fontAlgn="auto">
              <a:spcAft>
                <a:spcPts val="0"/>
              </a:spcAft>
              <a:defRPr/>
            </a:pPr>
            <a:r>
              <a:rPr lang="fa-IR" dirty="0" smtClean="0">
                <a:latin typeface="Arial" pitchFamily="34" charset="0"/>
              </a:rPr>
              <a:t>شماره پرونده</a:t>
            </a:r>
            <a:endParaRPr lang="en-US" dirty="0" smtClean="0">
              <a:latin typeface="Arial" pitchFamily="34" charset="0"/>
              <a:cs typeface="Arial" pitchFamily="34" charset="0"/>
            </a:endParaRPr>
          </a:p>
        </p:txBody>
      </p:sp>
    </p:spTree>
  </p:cSld>
  <p:clrMapOvr>
    <a:masterClrMapping/>
  </p:clrMapOvr>
  <p:transition>
    <p:pull dir="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nature_0104.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38099"/>
            <a:ext cx="9194799" cy="6896099"/>
          </a:xfrm>
        </p:spPr>
      </p:pic>
    </p:spTree>
    <p:extLst>
      <p:ext uri="{BB962C8B-B14F-4D97-AF65-F5344CB8AC3E}">
        <p14:creationId xmlns:p14="http://schemas.microsoft.com/office/powerpoint/2010/main" val="277089724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ctrTitle"/>
          </p:nvPr>
        </p:nvSpPr>
        <p:spPr>
          <a:xfrm>
            <a:off x="762000" y="838200"/>
            <a:ext cx="7772400" cy="1470025"/>
          </a:xfrm>
        </p:spPr>
        <p:txBody>
          <a:bodyPr/>
          <a:lstStyle/>
          <a:p>
            <a:r>
              <a:rPr lang="fa-IR" smtClean="0"/>
              <a:t>محاسبه میزان سدیم بیکربنات تزریقی در اسیدوز متابولیک</a:t>
            </a:r>
            <a:endParaRPr lang="en-US" smtClean="0"/>
          </a:p>
        </p:txBody>
      </p:sp>
      <p:sp>
        <p:nvSpPr>
          <p:cNvPr id="3" name="Subtitle 2"/>
          <p:cNvSpPr>
            <a:spLocks noGrp="1"/>
          </p:cNvSpPr>
          <p:nvPr>
            <p:ph type="subTitle" idx="1"/>
          </p:nvPr>
        </p:nvSpPr>
        <p:spPr>
          <a:xfrm>
            <a:off x="609600" y="2743200"/>
            <a:ext cx="7848600" cy="838200"/>
          </a:xfrm>
        </p:spPr>
        <p:style>
          <a:lnRef idx="1">
            <a:schemeClr val="accent4"/>
          </a:lnRef>
          <a:fillRef idx="2">
            <a:schemeClr val="accent4"/>
          </a:fillRef>
          <a:effectRef idx="1">
            <a:schemeClr val="accent4"/>
          </a:effectRef>
          <a:fontRef idx="minor">
            <a:schemeClr val="dk1"/>
          </a:fontRef>
        </p:style>
        <p:txBody>
          <a:bodyPr rtlCol="0">
            <a:normAutofit/>
          </a:bodyPr>
          <a:lstStyle/>
          <a:p>
            <a:pPr algn="l" rtl="1" fontAlgn="auto">
              <a:spcAft>
                <a:spcPts val="0"/>
              </a:spcAft>
              <a:defRPr/>
            </a:pPr>
            <a:r>
              <a:rPr lang="en-US" sz="2500" dirty="0" smtClean="0">
                <a:solidFill>
                  <a:srgbClr val="FF0000"/>
                </a:solidFill>
              </a:rPr>
              <a:t>0.2</a:t>
            </a:r>
            <a:r>
              <a:rPr lang="fa-IR" sz="2500" dirty="0" smtClean="0">
                <a:solidFill>
                  <a:srgbClr val="FF0000"/>
                </a:solidFill>
              </a:rPr>
              <a:t>*(میزان بیکربنات بیمار-</a:t>
            </a:r>
            <a:r>
              <a:rPr lang="en-US" sz="2500" dirty="0" smtClean="0">
                <a:solidFill>
                  <a:srgbClr val="FF0000"/>
                </a:solidFill>
              </a:rPr>
              <a:t>24</a:t>
            </a:r>
            <a:r>
              <a:rPr lang="fa-IR" sz="2500" dirty="0" smtClean="0">
                <a:solidFill>
                  <a:srgbClr val="FF0000"/>
                </a:solidFill>
              </a:rPr>
              <a:t>)*وزن بدن(</a:t>
            </a:r>
            <a:r>
              <a:rPr lang="en-US" sz="2500" dirty="0" smtClean="0">
                <a:solidFill>
                  <a:srgbClr val="FF0000"/>
                </a:solidFill>
              </a:rPr>
              <a:t>Kg</a:t>
            </a:r>
            <a:r>
              <a:rPr lang="fa-IR" sz="2500" dirty="0" smtClean="0">
                <a:solidFill>
                  <a:srgbClr val="FF0000"/>
                </a:solidFill>
              </a:rPr>
              <a:t>) =دوز سدیم بیکربنات</a:t>
            </a:r>
            <a:endParaRPr lang="en-US" sz="2500" dirty="0">
              <a:solidFill>
                <a:srgbClr val="FF0000"/>
              </a:solidFill>
            </a:endParaRPr>
          </a:p>
        </p:txBody>
      </p:sp>
      <p:sp>
        <p:nvSpPr>
          <p:cNvPr id="109572" name="TextBox 3"/>
          <p:cNvSpPr txBox="1">
            <a:spLocks noChangeArrowheads="1"/>
          </p:cNvSpPr>
          <p:nvPr/>
        </p:nvSpPr>
        <p:spPr bwMode="auto">
          <a:xfrm>
            <a:off x="1219200" y="5006973"/>
            <a:ext cx="5943600" cy="1077913"/>
          </a:xfrm>
          <a:prstGeom prst="rect">
            <a:avLst/>
          </a:prstGeom>
          <a:noFill/>
          <a:ln w="9525">
            <a:solidFill>
              <a:srgbClr val="FF0000"/>
            </a:solidFill>
            <a:miter lim="800000"/>
            <a:headEnd/>
            <a:tailEnd/>
          </a:ln>
        </p:spPr>
        <p:txBody>
          <a:bodyPr>
            <a:spAutoFit/>
          </a:bodyPr>
          <a:lstStyle/>
          <a:p>
            <a:pPr algn="ctr"/>
            <a:r>
              <a:rPr lang="fa-IR" sz="3200">
                <a:latin typeface="Calibri" pitchFamily="34" charset="0"/>
              </a:rPr>
              <a:t>باید نصف میزان محاسبه شده تزریق و مجدداً بیمار بررسی شود</a:t>
            </a:r>
            <a:endParaRPr lang="en-US" sz="3200">
              <a:latin typeface="Calibri" pitchFamily="34" charset="0"/>
            </a:endParaRPr>
          </a:p>
        </p:txBody>
      </p:sp>
      <p:sp>
        <p:nvSpPr>
          <p:cNvPr id="5" name="Subtitle 2"/>
          <p:cNvSpPr txBox="1">
            <a:spLocks/>
          </p:cNvSpPr>
          <p:nvPr/>
        </p:nvSpPr>
        <p:spPr bwMode="auto">
          <a:xfrm>
            <a:off x="533400" y="3842543"/>
            <a:ext cx="7848600" cy="838200"/>
          </a:xfrm>
          <a:prstGeom prst="rect">
            <a:avLst/>
          </a:prstGeom>
          <a:ln w="9525" cap="flat" cmpd="sng" algn="ctr">
            <a:solidFill>
              <a:schemeClr val="accent4">
                <a:shade val="95000"/>
                <a:satMod val="105000"/>
              </a:schemeClr>
            </a:solidFill>
            <a:prstDash val="solid"/>
            <a:miter lim="800000"/>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normAutofit/>
          </a:bodyPr>
          <a:lstStyle>
            <a:lvl1pPr marL="0" indent="0" algn="ctr" rtl="0" fontAlgn="base">
              <a:spcBef>
                <a:spcPct val="20000"/>
              </a:spcBef>
              <a:spcAft>
                <a:spcPct val="0"/>
              </a:spcAft>
              <a:buFont typeface="Arial" pitchFamily="34"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pitchFamily="34"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pitchFamily="34"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pitchFamily="34"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rtl="1" fontAlgn="auto">
              <a:spcAft>
                <a:spcPts val="0"/>
              </a:spcAft>
              <a:defRPr/>
            </a:pPr>
            <a:r>
              <a:rPr lang="en-US" sz="2500" dirty="0" smtClean="0">
                <a:solidFill>
                  <a:srgbClr val="FF0000"/>
                </a:solidFill>
              </a:rPr>
              <a:t>0.3</a:t>
            </a:r>
            <a:r>
              <a:rPr lang="fa-IR" sz="2500" dirty="0" smtClean="0">
                <a:solidFill>
                  <a:srgbClr val="FF0000"/>
                </a:solidFill>
              </a:rPr>
              <a:t>*(قدر مطلق </a:t>
            </a:r>
            <a:r>
              <a:rPr lang="en-US" sz="2500" dirty="0" smtClean="0">
                <a:solidFill>
                  <a:srgbClr val="FF0000"/>
                </a:solidFill>
              </a:rPr>
              <a:t>BE</a:t>
            </a:r>
            <a:r>
              <a:rPr lang="fa-IR" sz="2500" dirty="0" smtClean="0">
                <a:solidFill>
                  <a:srgbClr val="FF0000"/>
                </a:solidFill>
              </a:rPr>
              <a:t>)*وزن بدن(</a:t>
            </a:r>
            <a:r>
              <a:rPr lang="en-US" sz="2500" dirty="0" smtClean="0">
                <a:solidFill>
                  <a:srgbClr val="FF0000"/>
                </a:solidFill>
              </a:rPr>
              <a:t>Kg</a:t>
            </a:r>
            <a:r>
              <a:rPr lang="fa-IR" sz="2500" dirty="0" smtClean="0">
                <a:solidFill>
                  <a:srgbClr val="FF0000"/>
                </a:solidFill>
              </a:rPr>
              <a:t>) =دوز سدیم بیکربنات</a:t>
            </a:r>
            <a:endParaRPr lang="en-US" sz="25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Title 1"/>
          <p:cNvSpPr>
            <a:spLocks noGrp="1"/>
          </p:cNvSpPr>
          <p:nvPr>
            <p:ph type="title"/>
          </p:nvPr>
        </p:nvSpPr>
        <p:spPr>
          <a:solidFill>
            <a:schemeClr val="bg2">
              <a:lumMod val="90000"/>
            </a:schemeClr>
          </a:solidFill>
        </p:spPr>
        <p:txBody>
          <a:bodyPr rtlCol="0">
            <a:normAutofit/>
          </a:bodyPr>
          <a:lstStyle/>
          <a:p>
            <a:pPr rtl="1" fontAlgn="auto">
              <a:spcAft>
                <a:spcPts val="0"/>
              </a:spcAft>
              <a:defRPr/>
            </a:pPr>
            <a:r>
              <a:rPr lang="fa-IR" dirty="0" smtClean="0">
                <a:latin typeface="Arial" pitchFamily="34" charset="0"/>
                <a:cs typeface="Arial" pitchFamily="34" charset="0"/>
              </a:rPr>
              <a:t>نکات مهم در نمونه گیری </a:t>
            </a:r>
            <a:r>
              <a:rPr lang="en-US" dirty="0" smtClean="0">
                <a:latin typeface="Arial" pitchFamily="34" charset="0"/>
                <a:cs typeface="Arial" pitchFamily="34" charset="0"/>
              </a:rPr>
              <a:t>ABG</a:t>
            </a:r>
            <a:r>
              <a:rPr lang="fa-IR" dirty="0" smtClean="0">
                <a:latin typeface="Arial" pitchFamily="34" charset="0"/>
                <a:cs typeface="Arial" pitchFamily="34" charset="0"/>
              </a:rPr>
              <a:t>:</a:t>
            </a:r>
            <a:endParaRPr lang="en-US" dirty="0" smtClean="0">
              <a:latin typeface="Arial" pitchFamily="34" charset="0"/>
              <a:cs typeface="Arial" pitchFamily="34" charset="0"/>
            </a:endParaRPr>
          </a:p>
        </p:txBody>
      </p:sp>
      <p:sp>
        <p:nvSpPr>
          <p:cNvPr id="23555" name="Content Placeholder 2"/>
          <p:cNvSpPr>
            <a:spLocks noGrp="1"/>
          </p:cNvSpPr>
          <p:nvPr>
            <p:ph idx="1"/>
          </p:nvPr>
        </p:nvSpPr>
        <p:spPr>
          <a:ln w="12700">
            <a:solidFill>
              <a:srgbClr val="C00000"/>
            </a:solidFill>
          </a:ln>
        </p:spPr>
        <p:txBody>
          <a:bodyPr rtlCol="0">
            <a:normAutofit fontScale="92500"/>
          </a:bodyPr>
          <a:lstStyle/>
          <a:p>
            <a:pPr algn="r" rtl="1" fontAlgn="auto">
              <a:spcAft>
                <a:spcPts val="0"/>
              </a:spcAft>
              <a:buFont typeface="Wingdings" pitchFamily="2" charset="2"/>
              <a:buChar char="ü"/>
              <a:defRPr/>
            </a:pPr>
            <a:r>
              <a:rPr lang="fa-IR" dirty="0" smtClean="0">
                <a:latin typeface="Arial" pitchFamily="34" charset="0"/>
              </a:rPr>
              <a:t> پس از گرفتن نمونه </a:t>
            </a:r>
            <a:r>
              <a:rPr lang="en-US" dirty="0" smtClean="0">
                <a:latin typeface="Arial" pitchFamily="34" charset="0"/>
                <a:cs typeface="Arial" pitchFamily="34" charset="0"/>
              </a:rPr>
              <a:t>ABG</a:t>
            </a:r>
            <a:r>
              <a:rPr lang="fa-IR" dirty="0" smtClean="0">
                <a:latin typeface="Arial" pitchFamily="34" charset="0"/>
              </a:rPr>
              <a:t> باید سرنگ کاملا هواگیری شود، زیرا وجود حباب هوا میزان </a:t>
            </a:r>
            <a:r>
              <a:rPr lang="en-US" dirty="0" smtClean="0">
                <a:latin typeface="Arial" pitchFamily="34" charset="0"/>
                <a:cs typeface="Arial" pitchFamily="34" charset="0"/>
              </a:rPr>
              <a:t>O2</a:t>
            </a:r>
            <a:r>
              <a:rPr lang="fa-IR" dirty="0" smtClean="0">
                <a:latin typeface="Arial" pitchFamily="34" charset="0"/>
              </a:rPr>
              <a:t> و </a:t>
            </a:r>
            <a:r>
              <a:rPr lang="en-US" dirty="0" smtClean="0">
                <a:latin typeface="Arial" pitchFamily="34" charset="0"/>
                <a:cs typeface="Arial" pitchFamily="34" charset="0"/>
              </a:rPr>
              <a:t>CO2</a:t>
            </a:r>
            <a:r>
              <a:rPr lang="fa-IR" dirty="0" smtClean="0">
                <a:latin typeface="Arial" pitchFamily="34" charset="0"/>
              </a:rPr>
              <a:t> را تغییر می دهد.</a:t>
            </a:r>
          </a:p>
          <a:p>
            <a:pPr algn="r" rtl="1" fontAlgn="auto">
              <a:spcAft>
                <a:spcPts val="0"/>
              </a:spcAft>
              <a:buFont typeface="Wingdings" pitchFamily="2" charset="2"/>
              <a:buChar char="ü"/>
              <a:defRPr/>
            </a:pPr>
            <a:r>
              <a:rPr lang="fa-IR" dirty="0" smtClean="0">
                <a:latin typeface="Arial" pitchFamily="34" charset="0"/>
              </a:rPr>
              <a:t>هپارین اسیدی است، بنابراین باید فقط سرنگ را با آن آغشته کرد؛ در غیر این صورت</a:t>
            </a:r>
            <a:r>
              <a:rPr lang="en-US" dirty="0" smtClean="0">
                <a:latin typeface="Arial" pitchFamily="34" charset="0"/>
                <a:cs typeface="Arial" pitchFamily="34" charset="0"/>
              </a:rPr>
              <a:t>pH</a:t>
            </a:r>
            <a:r>
              <a:rPr lang="fa-IR" dirty="0" smtClean="0">
                <a:latin typeface="Arial" pitchFamily="34" charset="0"/>
              </a:rPr>
              <a:t> و </a:t>
            </a:r>
            <a:r>
              <a:rPr lang="en-US" dirty="0" smtClean="0">
                <a:latin typeface="Arial" pitchFamily="34" charset="0"/>
                <a:cs typeface="Arial" pitchFamily="34" charset="0"/>
              </a:rPr>
              <a:t>Pa CO2</a:t>
            </a:r>
            <a:r>
              <a:rPr lang="fa-IR" dirty="0" smtClean="0">
                <a:latin typeface="Arial" pitchFamily="34" charset="0"/>
              </a:rPr>
              <a:t> را تغییر می دهد.</a:t>
            </a:r>
          </a:p>
          <a:p>
            <a:pPr algn="r" rtl="1" fontAlgn="auto">
              <a:spcAft>
                <a:spcPts val="0"/>
              </a:spcAft>
              <a:buFont typeface="Wingdings" pitchFamily="2" charset="2"/>
              <a:buChar char="ü"/>
              <a:defRPr/>
            </a:pPr>
            <a:r>
              <a:rPr lang="fa-IR" dirty="0" smtClean="0">
                <a:latin typeface="Arial" pitchFamily="34" charset="0"/>
              </a:rPr>
              <a:t>در صورتی که انجام آزمایش بیش از 15دقیقه طول بکشد، جهت کاهش متابلیسم و مصرف </a:t>
            </a:r>
            <a:r>
              <a:rPr lang="en-US" dirty="0" smtClean="0">
                <a:latin typeface="Arial" pitchFamily="34" charset="0"/>
                <a:cs typeface="Arial" pitchFamily="34" charset="0"/>
              </a:rPr>
              <a:t>O2</a:t>
            </a:r>
            <a:r>
              <a:rPr lang="fa-IR" dirty="0" smtClean="0">
                <a:latin typeface="Arial" pitchFamily="34" charset="0"/>
              </a:rPr>
              <a:t> و تولید </a:t>
            </a:r>
            <a:r>
              <a:rPr lang="en-US" dirty="0" smtClean="0">
                <a:latin typeface="Arial" pitchFamily="34" charset="0"/>
                <a:cs typeface="Arial" pitchFamily="34" charset="0"/>
              </a:rPr>
              <a:t>CO2</a:t>
            </a:r>
            <a:r>
              <a:rPr lang="fa-IR" dirty="0" smtClean="0">
                <a:latin typeface="Arial" pitchFamily="34" charset="0"/>
              </a:rPr>
              <a:t> باید نمونه داخل ظرف یخ گذاشته شود.</a:t>
            </a:r>
          </a:p>
          <a:p>
            <a:pPr algn="r" rtl="1" fontAlgn="auto">
              <a:spcAft>
                <a:spcPts val="0"/>
              </a:spcAft>
              <a:buFont typeface="Wingdings" pitchFamily="2" charset="2"/>
              <a:buChar char="ü"/>
              <a:defRPr/>
            </a:pPr>
            <a:r>
              <a:rPr lang="fa-IR" dirty="0" smtClean="0">
                <a:latin typeface="Arial" pitchFamily="34" charset="0"/>
              </a:rPr>
              <a:t>حداقل حجم مورد نیاز برای آزمایش 1 سی سی می باشد</a:t>
            </a:r>
            <a:r>
              <a:rPr lang="en-US" dirty="0" smtClean="0">
                <a:latin typeface="Arial" pitchFamily="34" charset="0"/>
                <a:cs typeface="Arial" pitchFamily="34" charset="0"/>
              </a:rPr>
              <a: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diamond(in)">
                                      <p:cBhvr>
                                        <p:cTn id="7" dur="20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checkerboard(across)">
                                      <p:cBhvr>
                                        <p:cTn id="12" dur="500"/>
                                        <p:tgtEl>
                                          <p:spTgt spid="235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 calcmode="lin" valueType="num">
                                      <p:cBhvr additive="base">
                                        <p:cTn id="17"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z="3200" smtClean="0"/>
              <a:t>ABG</a:t>
            </a:r>
          </a:p>
        </p:txBody>
      </p:sp>
      <p:sp>
        <p:nvSpPr>
          <p:cNvPr id="25603" name="Rectangle 3"/>
          <p:cNvSpPr>
            <a:spLocks noGrp="1" noChangeArrowheads="1"/>
          </p:cNvSpPr>
          <p:nvPr>
            <p:ph type="body" idx="1"/>
          </p:nvPr>
        </p:nvSpPr>
        <p:spPr>
          <a:xfrm>
            <a:off x="228600" y="1143000"/>
            <a:ext cx="7467600" cy="4525963"/>
          </a:xfrm>
        </p:spPr>
        <p:txBody>
          <a:bodyPr/>
          <a:lstStyle/>
          <a:p>
            <a:pPr>
              <a:buFont typeface="Wingdings" pitchFamily="2" charset="2"/>
              <a:buNone/>
            </a:pPr>
            <a:r>
              <a:rPr lang="en-US" sz="4000" smtClean="0">
                <a:solidFill>
                  <a:schemeClr val="bg1"/>
                </a:solidFill>
              </a:rPr>
              <a:t>	</a:t>
            </a:r>
            <a:endParaRPr lang="en-US" sz="2000" smtClean="0"/>
          </a:p>
          <a:p>
            <a:pPr lvl="2"/>
            <a:r>
              <a:rPr lang="en-US" sz="3200" smtClean="0">
                <a:solidFill>
                  <a:schemeClr val="bg1"/>
                </a:solidFill>
              </a:rPr>
              <a:t>Sample should be analyzed as soon as possible</a:t>
            </a:r>
          </a:p>
          <a:p>
            <a:pPr lvl="3"/>
            <a:r>
              <a:rPr lang="en-US" sz="2800" smtClean="0">
                <a:solidFill>
                  <a:schemeClr val="bg1"/>
                </a:solidFill>
              </a:rPr>
              <a:t>If iced sample can be stored</a:t>
            </a:r>
          </a:p>
          <a:p>
            <a:pPr lvl="4"/>
            <a:r>
              <a:rPr lang="en-US" sz="2800" smtClean="0">
                <a:solidFill>
                  <a:schemeClr val="bg1"/>
                </a:solidFill>
              </a:rPr>
              <a:t>Glass syringe  – 1 hour</a:t>
            </a:r>
          </a:p>
          <a:p>
            <a:pPr lvl="4"/>
            <a:r>
              <a:rPr lang="en-US" sz="2800" smtClean="0">
                <a:solidFill>
                  <a:schemeClr val="bg1"/>
                </a:solidFill>
              </a:rPr>
              <a:t>Plastic syringe – 15 minutes</a:t>
            </a:r>
          </a:p>
          <a:p>
            <a:pPr lvl="4"/>
            <a:endParaRPr lang="en-US" sz="2800" smtClean="0">
              <a:solidFill>
                <a:schemeClr val="bg1"/>
              </a:solidFill>
            </a:endParaRPr>
          </a:p>
          <a:p>
            <a:pPr lvl="2">
              <a:buFont typeface="Wingdings" pitchFamily="2" charset="2"/>
              <a:buNone/>
            </a:pPr>
            <a:r>
              <a:rPr lang="en-US" b="1" smtClean="0">
                <a:solidFill>
                  <a:schemeClr val="bg1"/>
                </a:solidFill>
              </a:rPr>
              <a:t>Remember</a:t>
            </a:r>
            <a:r>
              <a:rPr lang="en-US" smtClean="0">
                <a:solidFill>
                  <a:schemeClr val="bg1"/>
                </a:solidFill>
              </a:rPr>
              <a:t>: Blood is living tissue that continues to consume O2 and produce CO2 	</a:t>
            </a:r>
          </a:p>
        </p:txBody>
      </p:sp>
    </p:spTree>
  </p:cSld>
  <p:clrMapOvr>
    <a:masterClrMapping/>
  </p:clrMapOvr>
  <p:transition>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z="3200" smtClean="0"/>
              <a:t>ABG Specimen Collection/Handling</a:t>
            </a:r>
          </a:p>
        </p:txBody>
      </p:sp>
      <p:sp>
        <p:nvSpPr>
          <p:cNvPr id="13315" name="Rectangle 3"/>
          <p:cNvSpPr>
            <a:spLocks noGrp="1" noChangeArrowheads="1"/>
          </p:cNvSpPr>
          <p:nvPr>
            <p:ph type="body" idx="1"/>
          </p:nvPr>
        </p:nvSpPr>
        <p:spPr>
          <a:xfrm>
            <a:off x="949325" y="1981200"/>
            <a:ext cx="7661275" cy="4876800"/>
          </a:xfrm>
        </p:spPr>
        <p:txBody>
          <a:bodyPr/>
          <a:lstStyle/>
          <a:p>
            <a:pPr>
              <a:lnSpc>
                <a:spcPct val="80000"/>
              </a:lnSpc>
              <a:buFont typeface="Wingdings" pitchFamily="2" charset="2"/>
              <a:buNone/>
            </a:pPr>
            <a:r>
              <a:rPr lang="en-US" sz="1700" smtClean="0">
                <a:solidFill>
                  <a:schemeClr val="bg1"/>
                </a:solidFill>
              </a:rPr>
              <a:t>	</a:t>
            </a:r>
            <a:r>
              <a:rPr lang="en-US" smtClean="0"/>
              <a:t>Site Selection</a:t>
            </a:r>
          </a:p>
          <a:p>
            <a:pPr>
              <a:lnSpc>
                <a:spcPct val="80000"/>
              </a:lnSpc>
              <a:buFont typeface="Wingdings" pitchFamily="2" charset="2"/>
              <a:buNone/>
            </a:pPr>
            <a:endParaRPr lang="en-US" sz="1500" smtClean="0"/>
          </a:p>
        </p:txBody>
      </p:sp>
      <p:pic>
        <p:nvPicPr>
          <p:cNvPr id="13316" name="Picture 4"/>
          <p:cNvPicPr>
            <a:picLocks noChangeAspect="1" noChangeArrowheads="1"/>
          </p:cNvPicPr>
          <p:nvPr/>
        </p:nvPicPr>
        <p:blipFill>
          <a:blip r:embed="rId3"/>
          <a:srcRect/>
          <a:stretch>
            <a:fillRect/>
          </a:stretch>
        </p:blipFill>
        <p:spPr bwMode="auto">
          <a:xfrm>
            <a:off x="2286000" y="2819400"/>
            <a:ext cx="4343400" cy="3802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z="3200" smtClean="0"/>
              <a:t>ABG Specimen Collection</a:t>
            </a:r>
          </a:p>
        </p:txBody>
      </p:sp>
      <p:sp>
        <p:nvSpPr>
          <p:cNvPr id="14339" name="Rectangle 3"/>
          <p:cNvSpPr>
            <a:spLocks noGrp="1" noChangeArrowheads="1"/>
          </p:cNvSpPr>
          <p:nvPr>
            <p:ph type="body" idx="1"/>
          </p:nvPr>
        </p:nvSpPr>
        <p:spPr>
          <a:xfrm>
            <a:off x="949325" y="1981200"/>
            <a:ext cx="7661275" cy="4419600"/>
          </a:xfrm>
        </p:spPr>
        <p:txBody>
          <a:bodyPr/>
          <a:lstStyle/>
          <a:p>
            <a:pPr>
              <a:lnSpc>
                <a:spcPct val="80000"/>
              </a:lnSpc>
              <a:buFont typeface="Wingdings" pitchFamily="2" charset="2"/>
              <a:buNone/>
            </a:pPr>
            <a:r>
              <a:rPr lang="en-US" sz="1700" dirty="0" smtClean="0">
                <a:solidFill>
                  <a:schemeClr val="bg1"/>
                </a:solidFill>
              </a:rPr>
              <a:t>	</a:t>
            </a:r>
            <a:r>
              <a:rPr lang="en-US" dirty="0" smtClean="0"/>
              <a:t>Site Selection</a:t>
            </a:r>
          </a:p>
          <a:p>
            <a:pPr>
              <a:lnSpc>
                <a:spcPct val="80000"/>
              </a:lnSpc>
              <a:buFont typeface="Wingdings" pitchFamily="2" charset="2"/>
              <a:buNone/>
            </a:pPr>
            <a:endParaRPr lang="en-US" sz="1500" dirty="0" smtClean="0"/>
          </a:p>
          <a:p>
            <a:pPr lvl="2">
              <a:lnSpc>
                <a:spcPct val="80000"/>
              </a:lnSpc>
            </a:pPr>
            <a:r>
              <a:rPr lang="en-US" dirty="0" smtClean="0"/>
              <a:t>Radial Artery - 45</a:t>
            </a:r>
            <a:r>
              <a:rPr lang="en-US" dirty="0" smtClean="0">
                <a:sym typeface="Symbol" pitchFamily="18" charset="2"/>
              </a:rPr>
              <a:t> insertion angle</a:t>
            </a:r>
          </a:p>
          <a:p>
            <a:pPr lvl="3">
              <a:lnSpc>
                <a:spcPct val="80000"/>
              </a:lnSpc>
            </a:pPr>
            <a:r>
              <a:rPr lang="en-US" sz="1700" dirty="0" smtClean="0">
                <a:sym typeface="Symbol" pitchFamily="18" charset="2"/>
              </a:rPr>
              <a:t>Requires modified Allen’s test for collateral circulation</a:t>
            </a:r>
          </a:p>
          <a:p>
            <a:pPr lvl="2">
              <a:lnSpc>
                <a:spcPct val="80000"/>
              </a:lnSpc>
            </a:pPr>
            <a:endParaRPr lang="en-US" sz="900" dirty="0" smtClean="0"/>
          </a:p>
          <a:p>
            <a:pPr lvl="2">
              <a:lnSpc>
                <a:spcPct val="80000"/>
              </a:lnSpc>
            </a:pPr>
            <a:r>
              <a:rPr lang="en-US" dirty="0" smtClean="0"/>
              <a:t>Brachial Artery - 45</a:t>
            </a:r>
            <a:r>
              <a:rPr lang="en-US" dirty="0" smtClean="0">
                <a:sym typeface="Symbol" pitchFamily="18" charset="2"/>
              </a:rPr>
              <a:t></a:t>
            </a:r>
            <a:r>
              <a:rPr lang="en-US" dirty="0" smtClean="0"/>
              <a:t> - 90</a:t>
            </a:r>
            <a:r>
              <a:rPr lang="en-US" dirty="0" smtClean="0">
                <a:sym typeface="Symbol" pitchFamily="18" charset="2"/>
              </a:rPr>
              <a:t> insertion angle</a:t>
            </a:r>
          </a:p>
          <a:p>
            <a:pPr lvl="2">
              <a:lnSpc>
                <a:spcPct val="80000"/>
              </a:lnSpc>
            </a:pPr>
            <a:endParaRPr lang="en-US" sz="1000" dirty="0" smtClean="0"/>
          </a:p>
          <a:p>
            <a:pPr lvl="2">
              <a:lnSpc>
                <a:spcPct val="80000"/>
              </a:lnSpc>
            </a:pPr>
            <a:r>
              <a:rPr lang="en-US" dirty="0" smtClean="0"/>
              <a:t>Femoral Artery - 45</a:t>
            </a:r>
            <a:r>
              <a:rPr lang="en-US" dirty="0">
                <a:sym typeface="Symbol" pitchFamily="18" charset="2"/>
              </a:rPr>
              <a:t></a:t>
            </a:r>
            <a:r>
              <a:rPr lang="en-US" dirty="0"/>
              <a:t> - 90</a:t>
            </a:r>
            <a:r>
              <a:rPr lang="en-US" dirty="0">
                <a:sym typeface="Symbol" pitchFamily="18" charset="2"/>
              </a:rPr>
              <a:t> insertion </a:t>
            </a:r>
            <a:r>
              <a:rPr lang="en-US" dirty="0" smtClean="0">
                <a:sym typeface="Symbol" pitchFamily="18" charset="2"/>
              </a:rPr>
              <a:t>angle</a:t>
            </a:r>
          </a:p>
          <a:p>
            <a:pPr lvl="2">
              <a:lnSpc>
                <a:spcPct val="80000"/>
              </a:lnSpc>
            </a:pPr>
            <a:endParaRPr lang="en-US" sz="1000" dirty="0" smtClean="0"/>
          </a:p>
          <a:p>
            <a:pPr lvl="2">
              <a:lnSpc>
                <a:spcPct val="80000"/>
              </a:lnSpc>
            </a:pPr>
            <a:endParaRPr lang="en-US" sz="10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alpha val="53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9" y="447675"/>
            <a:ext cx="6108700" cy="596265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0"/>
            <a:ext cx="3048000" cy="68580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alpha val="52000"/>
          </a:schemeClr>
        </a:solidFill>
        <a:effectLst/>
      </p:bgPr>
    </p:bg>
    <p:spTree>
      <p:nvGrpSpPr>
        <p:cNvPr id="1" name=""/>
        <p:cNvGrpSpPr/>
        <p:nvPr/>
      </p:nvGrpSpPr>
      <p:grpSpPr>
        <a:xfrm>
          <a:off x="0" y="0"/>
          <a:ext cx="0" cy="0"/>
          <a:chOff x="0" y="0"/>
          <a:chExt cx="0" cy="0"/>
        </a:xfrm>
      </p:grpSpPr>
      <p:pic>
        <p:nvPicPr>
          <p:cNvPr id="16386" name="Picture 2" descr="femoral%20artery3"/>
          <p:cNvPicPr>
            <a:picLocks noGrp="1" noChangeAspect="1" noChangeArrowheads="1"/>
          </p:cNvPicPr>
          <p:nvPr>
            <p:ph/>
          </p:nvPr>
        </p:nvPicPr>
        <p:blipFill>
          <a:blip r:embed="rId3"/>
          <a:srcRect/>
          <a:stretch>
            <a:fillRect/>
          </a:stretch>
        </p:blipFill>
        <p:spPr>
          <a:xfrm>
            <a:off x="38100" y="381000"/>
            <a:ext cx="4424362" cy="6172200"/>
          </a:xfr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228600"/>
            <a:ext cx="4495800" cy="63246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z="5000" b="1" smtClean="0">
                <a:latin typeface="Times New Roman" pitchFamily="18" charset="0"/>
                <a:cs typeface="Times New Roman" pitchFamily="18" charset="0"/>
              </a:rPr>
              <a:t>temporal artery</a:t>
            </a:r>
          </a:p>
        </p:txBody>
      </p:sp>
      <p:pic>
        <p:nvPicPr>
          <p:cNvPr id="17411" name="Picture 4" descr="http://anatomy.med.umich.edu/surface/pulses/temporal.jpeg"/>
          <p:cNvPicPr>
            <a:picLocks noGrp="1" noChangeAspect="1" noChangeArrowheads="1"/>
          </p:cNvPicPr>
          <p:nvPr>
            <p:ph type="body" idx="1"/>
          </p:nvPr>
        </p:nvPicPr>
        <p:blipFill>
          <a:blip r:embed="rId2" r:link="rId3"/>
          <a:srcRect/>
          <a:stretch>
            <a:fillRect/>
          </a:stretch>
        </p:blipFill>
        <p:spPr>
          <a:xfrm>
            <a:off x="539750" y="1773238"/>
            <a:ext cx="7704138" cy="467995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5000" b="1" smtClean="0">
                <a:latin typeface="Times New Roman" pitchFamily="18" charset="0"/>
                <a:cs typeface="Times New Roman" pitchFamily="18" charset="0"/>
              </a:rPr>
              <a:t>pobliteal artery</a:t>
            </a:r>
          </a:p>
        </p:txBody>
      </p:sp>
      <p:pic>
        <p:nvPicPr>
          <p:cNvPr id="18435" name="Picture 4" descr="popliteal_1"/>
          <p:cNvPicPr>
            <a:picLocks noGrp="1" noChangeAspect="1" noChangeArrowheads="1"/>
          </p:cNvPicPr>
          <p:nvPr>
            <p:ph type="body" idx="1"/>
          </p:nvPr>
        </p:nvPicPr>
        <p:blipFill>
          <a:blip r:embed="rId2"/>
          <a:srcRect/>
          <a:stretch>
            <a:fillRect/>
          </a:stretch>
        </p:blipFill>
        <p:spPr>
          <a:xfrm>
            <a:off x="900113" y="1844675"/>
            <a:ext cx="7559675" cy="446405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Grp="1" noChangeArrowheads="1"/>
          </p:cNvSpPr>
          <p:nvPr>
            <p:ph type="ctrTitle"/>
          </p:nvPr>
        </p:nvSpPr>
        <p:spPr>
          <a:xfrm>
            <a:off x="2916238" y="333375"/>
            <a:ext cx="4248150" cy="1736725"/>
          </a:xfrm>
        </p:spPr>
        <p:txBody>
          <a:bodyPr/>
          <a:lstStyle/>
          <a:p>
            <a:r>
              <a:rPr lang="en-US" smtClean="0">
                <a:latin typeface="Times New Roman" pitchFamily="18" charset="0"/>
                <a:cs typeface="Times New Roman" pitchFamily="18" charset="0"/>
              </a:rPr>
              <a:t>post pedialis artery</a:t>
            </a:r>
          </a:p>
        </p:txBody>
      </p:sp>
      <p:pic>
        <p:nvPicPr>
          <p:cNvPr id="19459" name="Picture 7" descr="pedis_1"/>
          <p:cNvPicPr>
            <a:picLocks noGrp="1" noChangeAspect="1" noChangeArrowheads="1"/>
          </p:cNvPicPr>
          <p:nvPr>
            <p:ph type="subTitle" idx="1"/>
          </p:nvPr>
        </p:nvPicPr>
        <p:blipFill>
          <a:blip r:embed="rId2"/>
          <a:srcRect/>
          <a:stretch>
            <a:fillRect/>
          </a:stretch>
        </p:blipFill>
        <p:spPr>
          <a:xfrm>
            <a:off x="1258888" y="2205038"/>
            <a:ext cx="7058025" cy="424815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K:\abg\untitled.bmp"/>
          <p:cNvPicPr>
            <a:picLocks noChangeAspect="1" noChangeArrowheads="1"/>
          </p:cNvPicPr>
          <p:nvPr/>
        </p:nvPicPr>
        <p:blipFill>
          <a:blip r:embed="rId2"/>
          <a:srcRect/>
          <a:stretch>
            <a:fillRect/>
          </a:stretch>
        </p:blipFill>
        <p:spPr bwMode="auto">
          <a:xfrm>
            <a:off x="0" y="0"/>
            <a:ext cx="9109075" cy="6858000"/>
          </a:xfrm>
          <a:prstGeom prst="rect">
            <a:avLst/>
          </a:prstGeom>
          <a:noFill/>
          <a:ln w="9525">
            <a:noFill/>
            <a:miter lim="800000"/>
            <a:headEnd/>
            <a:tailEnd/>
          </a:ln>
        </p:spPr>
      </p:pic>
      <p:sp>
        <p:nvSpPr>
          <p:cNvPr id="5123" name="Title 1"/>
          <p:cNvSpPr>
            <a:spLocks noGrp="1"/>
          </p:cNvSpPr>
          <p:nvPr>
            <p:ph type="ctrTitle"/>
          </p:nvPr>
        </p:nvSpPr>
        <p:spPr>
          <a:xfrm>
            <a:off x="1402080" y="76200"/>
            <a:ext cx="6477000" cy="1470025"/>
          </a:xfrm>
          <a:ln/>
        </p:spPr>
        <p:style>
          <a:lnRef idx="1">
            <a:schemeClr val="accent3"/>
          </a:lnRef>
          <a:fillRef idx="2">
            <a:schemeClr val="accent3"/>
          </a:fillRef>
          <a:effectRef idx="1">
            <a:schemeClr val="accent3"/>
          </a:effectRef>
          <a:fontRef idx="minor">
            <a:schemeClr val="dk1"/>
          </a:fontRef>
        </p:style>
        <p:txBody>
          <a:bodyPr/>
          <a:lstStyle/>
          <a:p>
            <a:r>
              <a:rPr lang="en-US" sz="4000" smtClean="0">
                <a:solidFill>
                  <a:srgbClr val="C00000"/>
                </a:solidFill>
                <a:latin typeface="Elephant" pitchFamily="18" charset="0"/>
              </a:rPr>
              <a:t>Arterial Blood Gases:</a:t>
            </a:r>
            <a:r>
              <a:rPr lang="en-US" smtClean="0">
                <a:solidFill>
                  <a:srgbClr val="C00000"/>
                </a:solidFill>
              </a:rPr>
              <a:t/>
            </a:r>
            <a:br>
              <a:rPr lang="en-US" smtClean="0">
                <a:solidFill>
                  <a:srgbClr val="C00000"/>
                </a:solidFill>
              </a:rPr>
            </a:br>
            <a:r>
              <a:rPr lang="en-US" smtClean="0"/>
              <a:t> Sampling &amp; Analysis</a:t>
            </a:r>
            <a:endParaRPr lang="en-US" smtClean="0">
              <a:solidFill>
                <a:srgbClr val="C00000"/>
              </a:solidFill>
            </a:endParaRPr>
          </a:p>
        </p:txBody>
      </p:sp>
      <p:sp>
        <p:nvSpPr>
          <p:cNvPr id="5124" name="Subtitle 2"/>
          <p:cNvSpPr>
            <a:spLocks noGrp="1"/>
          </p:cNvSpPr>
          <p:nvPr>
            <p:ph type="subTitle" idx="1"/>
          </p:nvPr>
        </p:nvSpPr>
        <p:spPr>
          <a:xfrm>
            <a:off x="533400" y="5852160"/>
            <a:ext cx="7543800" cy="1066800"/>
          </a:xfrm>
        </p:spPr>
        <p:style>
          <a:lnRef idx="1">
            <a:schemeClr val="accent1"/>
          </a:lnRef>
          <a:fillRef idx="2">
            <a:schemeClr val="accent1"/>
          </a:fillRef>
          <a:effectRef idx="1">
            <a:schemeClr val="accent1"/>
          </a:effectRef>
          <a:fontRef idx="minor">
            <a:schemeClr val="dk1"/>
          </a:fontRef>
        </p:style>
        <p:txBody>
          <a:bodyPr/>
          <a:lstStyle/>
          <a:p>
            <a:r>
              <a:rPr lang="en-US" sz="6000" dirty="0" smtClean="0">
                <a:solidFill>
                  <a:srgbClr val="002060"/>
                </a:solidFill>
                <a:latin typeface="Lao UI" pitchFamily="34" charset="0"/>
                <a:ea typeface="Lao UI" pitchFamily="34" charset="0"/>
                <a:cs typeface="Lao UI" pitchFamily="34" charset="0"/>
              </a:rPr>
              <a:t>Dr. Reza </a:t>
            </a:r>
            <a:r>
              <a:rPr lang="en-US" sz="6000" dirty="0" err="1" smtClean="0">
                <a:solidFill>
                  <a:srgbClr val="002060"/>
                </a:solidFill>
                <a:latin typeface="Lao UI" pitchFamily="34" charset="0"/>
                <a:ea typeface="Lao UI" pitchFamily="34" charset="0"/>
                <a:cs typeface="Lao UI" pitchFamily="34" charset="0"/>
              </a:rPr>
              <a:t>Shabanloei</a:t>
            </a:r>
            <a:endParaRPr lang="en-US" sz="6000" dirty="0" smtClean="0">
              <a:solidFill>
                <a:srgbClr val="002060"/>
              </a:solidFill>
              <a:latin typeface="Lao UI" pitchFamily="34" charset="0"/>
              <a:ea typeface="Lao UI" pitchFamily="34" charset="0"/>
              <a:cs typeface="Lao U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post tibialis artery</a:t>
            </a:r>
          </a:p>
        </p:txBody>
      </p:sp>
      <p:pic>
        <p:nvPicPr>
          <p:cNvPr id="20483" name="Picture 3" descr="tibial_1"/>
          <p:cNvPicPr>
            <a:picLocks noGrp="1" noChangeAspect="1" noChangeArrowheads="1"/>
          </p:cNvPicPr>
          <p:nvPr>
            <p:ph type="body" idx="1"/>
          </p:nvPr>
        </p:nvPicPr>
        <p:blipFill>
          <a:blip r:embed="rId2"/>
          <a:srcRect/>
          <a:stretch>
            <a:fillRect/>
          </a:stretch>
        </p:blipFill>
        <p:spPr>
          <a:xfrm>
            <a:off x="0" y="1222375"/>
            <a:ext cx="8532813" cy="568801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z="5000" b="1" smtClean="0">
                <a:latin typeface="Times New Roman" pitchFamily="18" charset="0"/>
                <a:cs typeface="Times New Roman" pitchFamily="18" charset="0"/>
              </a:rPr>
              <a:t>carotid arteries</a:t>
            </a:r>
          </a:p>
        </p:txBody>
      </p:sp>
      <p:pic>
        <p:nvPicPr>
          <p:cNvPr id="21507" name="Picture 4" descr="carotid"/>
          <p:cNvPicPr>
            <a:picLocks noGrp="1" noChangeAspect="1" noChangeArrowheads="1"/>
          </p:cNvPicPr>
          <p:nvPr>
            <p:ph type="body" idx="1"/>
          </p:nvPr>
        </p:nvPicPr>
        <p:blipFill>
          <a:blip r:embed="rId2"/>
          <a:srcRect/>
          <a:stretch>
            <a:fillRect/>
          </a:stretch>
        </p:blipFill>
        <p:spPr>
          <a:xfrm>
            <a:off x="539750" y="1916113"/>
            <a:ext cx="8135938" cy="4321175"/>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9458"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rtlCol="0">
            <a:normAutofit/>
          </a:bodyPr>
          <a:lstStyle/>
          <a:p>
            <a:pPr rtl="1" fontAlgn="auto">
              <a:spcAft>
                <a:spcPts val="0"/>
              </a:spcAft>
              <a:defRPr/>
            </a:pPr>
            <a:r>
              <a:rPr lang="fa-IR" dirty="0" smtClean="0">
                <a:latin typeface="Arial" pitchFamily="34" charset="0"/>
              </a:rPr>
              <a:t>اندیکاسیونهای </a:t>
            </a:r>
            <a:r>
              <a:rPr lang="en-US" dirty="0" smtClean="0">
                <a:latin typeface="Arial" pitchFamily="34" charset="0"/>
                <a:cs typeface="Arial" pitchFamily="34" charset="0"/>
              </a:rPr>
              <a:t>ABG</a:t>
            </a:r>
            <a:r>
              <a:rPr lang="fa-IR" dirty="0" smtClean="0">
                <a:latin typeface="Arial" pitchFamily="34" charset="0"/>
              </a:rPr>
              <a:t> :</a:t>
            </a:r>
            <a:endParaRPr lang="en-US" dirty="0" smtClean="0">
              <a:latin typeface="Arial" pitchFamily="34" charset="0"/>
              <a:cs typeface="Arial" pitchFamily="34" charset="0"/>
            </a:endParaRPr>
          </a:p>
        </p:txBody>
      </p:sp>
      <p:sp>
        <p:nvSpPr>
          <p:cNvPr id="3" name="Content Placeholder 2"/>
          <p:cNvSpPr>
            <a:spLocks noGrp="1"/>
          </p:cNvSpPr>
          <p:nvPr>
            <p:ph idx="1"/>
          </p:nvPr>
        </p:nvSpPr>
        <p:spPr>
          <a:ln>
            <a:solidFill>
              <a:schemeClr val="accent6">
                <a:lumMod val="75000"/>
              </a:schemeClr>
            </a:solidFill>
          </a:ln>
        </p:spPr>
        <p:txBody>
          <a:bodyPr rtlCol="0">
            <a:normAutofit/>
          </a:bodyPr>
          <a:lstStyle/>
          <a:p>
            <a:pPr algn="r" rtl="1" fontAlgn="auto">
              <a:spcAft>
                <a:spcPts val="0"/>
              </a:spcAft>
              <a:defRPr/>
            </a:pPr>
            <a:r>
              <a:rPr lang="fa-IR" dirty="0" smtClean="0">
                <a:latin typeface="Arial" pitchFamily="34" charset="0"/>
              </a:rPr>
              <a:t>مشکلات حاد تنفسی</a:t>
            </a:r>
          </a:p>
          <a:p>
            <a:pPr algn="r" rtl="1" fontAlgn="auto">
              <a:spcAft>
                <a:spcPts val="0"/>
              </a:spcAft>
              <a:defRPr/>
            </a:pPr>
            <a:r>
              <a:rPr lang="fa-IR" dirty="0" smtClean="0">
                <a:latin typeface="Arial" pitchFamily="34" charset="0"/>
              </a:rPr>
              <a:t>اختلالات اسید و باز مثل شوک، نارسایی کلیه، مسمومیت</a:t>
            </a:r>
          </a:p>
          <a:p>
            <a:pPr algn="r" rtl="1" fontAlgn="auto">
              <a:spcAft>
                <a:spcPts val="0"/>
              </a:spcAft>
              <a:defRPr/>
            </a:pPr>
            <a:r>
              <a:rPr lang="fa-IR" dirty="0" smtClean="0">
                <a:latin typeface="Arial" pitchFamily="34" charset="0"/>
              </a:rPr>
              <a:t>تعیین شنت های قلبی راست به چپ</a:t>
            </a:r>
          </a:p>
          <a:p>
            <a:pPr algn="r" rtl="1" fontAlgn="auto">
              <a:spcAft>
                <a:spcPts val="0"/>
              </a:spcAft>
              <a:defRPr/>
            </a:pPr>
            <a:r>
              <a:rPr lang="fa-IR" dirty="0" smtClean="0">
                <a:latin typeface="Arial" pitchFamily="34" charset="0"/>
              </a:rPr>
              <a:t>ارزیابی کلی وضعیت تنفس جهت ارزیابی های شغلی و تحقیقات تنفسی</a:t>
            </a:r>
          </a:p>
          <a:p>
            <a:pPr algn="r" rtl="1" fontAlgn="auto">
              <a:spcAft>
                <a:spcPts val="0"/>
              </a:spcAft>
              <a:defRPr/>
            </a:pPr>
            <a:r>
              <a:rPr lang="fa-IR" dirty="0" smtClean="0">
                <a:latin typeface="Arial" pitchFamily="34" charset="0"/>
              </a:rPr>
              <a:t>بررسی مددجویان نیازمند به راه هوایی مصنوعی</a:t>
            </a:r>
          </a:p>
          <a:p>
            <a:pPr algn="r" rtl="1" fontAlgn="auto">
              <a:spcAft>
                <a:spcPts val="0"/>
              </a:spcAft>
              <a:defRPr/>
            </a:pPr>
            <a:r>
              <a:rPr lang="fa-IR" dirty="0" smtClean="0">
                <a:latin typeface="Arial" pitchFamily="34" charset="0"/>
              </a:rPr>
              <a:t>بررسی وضعیت تهویه و تنفس بیماران تحت ونتیلاتور</a:t>
            </a:r>
            <a:endParaRPr lang="en-US" dirty="0" smtClean="0">
              <a:latin typeface="Arial" pitchFamily="34" charset="0"/>
              <a:cs typeface="Arial" pitchFamily="34" charset="0"/>
            </a:endParaRPr>
          </a:p>
        </p:txBody>
      </p:sp>
    </p:spTree>
  </p:cSld>
  <p:clrMapOvr>
    <a:masterClrMapping/>
  </p:clrMapOvr>
  <p:transition>
    <p:wheel spokes="3"/>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rtlCol="0">
            <a:normAutofit/>
          </a:bodyPr>
          <a:lstStyle/>
          <a:p>
            <a:pPr algn="r" rtl="1" fontAlgn="auto">
              <a:spcAft>
                <a:spcPts val="0"/>
              </a:spcAft>
              <a:defRPr/>
            </a:pPr>
            <a:r>
              <a:rPr lang="fa-IR" dirty="0" smtClean="0">
                <a:latin typeface="Arial" pitchFamily="34" charset="0"/>
              </a:rPr>
              <a:t>موارد ممنوعیت </a:t>
            </a:r>
            <a:r>
              <a:rPr lang="en-US" dirty="0" smtClean="0">
                <a:latin typeface="Arial" pitchFamily="34" charset="0"/>
                <a:cs typeface="Arial" pitchFamily="34" charset="0"/>
              </a:rPr>
              <a:t>ABG </a:t>
            </a:r>
            <a:r>
              <a:rPr lang="fa-IR" dirty="0" smtClean="0">
                <a:latin typeface="Arial" pitchFamily="34" charset="0"/>
              </a:rPr>
              <a:t> :</a:t>
            </a:r>
            <a:endParaRPr lang="en-US" dirty="0" smtClean="0">
              <a:latin typeface="Arial" pitchFamily="34" charset="0"/>
              <a:cs typeface="Arial" pitchFamily="34" charset="0"/>
            </a:endParaRPr>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rtlCol="0">
            <a:normAutofit/>
          </a:bodyPr>
          <a:lstStyle/>
          <a:p>
            <a:pPr algn="r" rtl="1" fontAlgn="auto">
              <a:spcAft>
                <a:spcPts val="0"/>
              </a:spcAft>
              <a:defRPr/>
            </a:pPr>
            <a:r>
              <a:rPr lang="fa-IR" dirty="0" smtClean="0">
                <a:latin typeface="Arial" pitchFamily="34" charset="0"/>
              </a:rPr>
              <a:t>ناهنجاری های شریانی</a:t>
            </a:r>
          </a:p>
          <a:p>
            <a:pPr algn="r" rtl="1" fontAlgn="auto">
              <a:spcAft>
                <a:spcPts val="0"/>
              </a:spcAft>
              <a:defRPr/>
            </a:pPr>
            <a:r>
              <a:rPr lang="fa-IR" dirty="0" smtClean="0">
                <a:latin typeface="Arial" pitchFamily="34" charset="0"/>
              </a:rPr>
              <a:t>مشکلات انعقادی</a:t>
            </a:r>
          </a:p>
          <a:p>
            <a:pPr algn="r" rtl="1" fontAlgn="auto">
              <a:spcAft>
                <a:spcPts val="0"/>
              </a:spcAft>
              <a:defRPr/>
            </a:pPr>
            <a:r>
              <a:rPr lang="fa-IR" dirty="0" smtClean="0">
                <a:latin typeface="Arial" pitchFamily="34" charset="0"/>
              </a:rPr>
              <a:t>وجود عفونت فعال در مسیر شریان </a:t>
            </a:r>
          </a:p>
          <a:p>
            <a:pPr algn="r" rtl="1" fontAlgn="auto">
              <a:spcAft>
                <a:spcPts val="0"/>
              </a:spcAft>
              <a:defRPr/>
            </a:pPr>
            <a:r>
              <a:rPr lang="fa-IR" dirty="0" smtClean="0">
                <a:latin typeface="Arial" pitchFamily="34" charset="0"/>
              </a:rPr>
              <a:t>تست آلن منفی</a:t>
            </a:r>
          </a:p>
          <a:p>
            <a:pPr algn="r" rtl="1" fontAlgn="auto">
              <a:spcAft>
                <a:spcPts val="0"/>
              </a:spcAft>
              <a:defRPr/>
            </a:pPr>
            <a:endParaRPr lang="fa-IR" dirty="0" smtClean="0">
              <a:latin typeface="Arial" pitchFamily="34" charset="0"/>
            </a:endParaRPr>
          </a:p>
          <a:p>
            <a:pPr algn="r" rtl="1" fontAlgn="auto">
              <a:spcAft>
                <a:spcPts val="0"/>
              </a:spcAft>
              <a:defRPr/>
            </a:pPr>
            <a:endParaRPr lang="fa-IR" dirty="0" smtClean="0">
              <a:latin typeface="Arial" pitchFamily="34" charset="0"/>
            </a:endParaRPr>
          </a:p>
          <a:p>
            <a:pPr algn="r" rtl="1" fontAlgn="auto">
              <a:spcAft>
                <a:spcPts val="0"/>
              </a:spcAft>
              <a:defRPr/>
            </a:pPr>
            <a:endParaRPr lang="fa-IR" dirty="0" smtClean="0">
              <a:latin typeface="Arial" pitchFamily="34" charset="0"/>
            </a:endParaRPr>
          </a:p>
          <a:p>
            <a:pPr algn="r" rtl="1" fontAlgn="auto">
              <a:spcAft>
                <a:spcPts val="0"/>
              </a:spcAft>
              <a:buFont typeface="Wingdings 2" pitchFamily="18" charset="2"/>
              <a:buNone/>
              <a:defRPr/>
            </a:pPr>
            <a:endParaRPr lang="fa-IR" dirty="0" smtClean="0">
              <a:latin typeface="Arial" pitchFamily="34" charset="0"/>
            </a:endParaRPr>
          </a:p>
        </p:txBody>
      </p:sp>
    </p:spTree>
  </p:cSld>
  <p:clrMapOvr>
    <a:masterClrMapping/>
  </p:clrMapOvr>
  <p:transition>
    <p:split orient="vert"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alpha val="39000"/>
          </a:schemeClr>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style>
          <a:lnRef idx="1">
            <a:schemeClr val="accent2"/>
          </a:lnRef>
          <a:fillRef idx="2">
            <a:schemeClr val="accent2"/>
          </a:fillRef>
          <a:effectRef idx="1">
            <a:schemeClr val="accent2"/>
          </a:effectRef>
          <a:fontRef idx="minor">
            <a:schemeClr val="dk1"/>
          </a:fontRef>
        </p:style>
        <p:txBody>
          <a:bodyPr rtlCol="0">
            <a:normAutofit/>
          </a:bodyPr>
          <a:lstStyle/>
          <a:p>
            <a:pPr fontAlgn="auto">
              <a:spcAft>
                <a:spcPts val="0"/>
              </a:spcAft>
              <a:defRPr/>
            </a:pPr>
            <a:r>
              <a:rPr lang="fa-IR" sz="3200" dirty="0" smtClean="0"/>
              <a:t>عوارض احتمالی</a:t>
            </a:r>
            <a:endParaRPr lang="en-US" sz="3200" dirty="0" smtClean="0"/>
          </a:p>
        </p:txBody>
      </p:sp>
      <p:sp>
        <p:nvSpPr>
          <p:cNvPr id="27651" name="Rectangle 3"/>
          <p:cNvSpPr>
            <a:spLocks noGrp="1" noChangeArrowheads="1"/>
          </p:cNvSpPr>
          <p:nvPr>
            <p:ph type="body" idx="1"/>
          </p:nvPr>
        </p:nvSpPr>
        <p:spPr>
          <a:xfrm>
            <a:off x="609600" y="1676400"/>
            <a:ext cx="7661275" cy="4267200"/>
          </a:xfrm>
        </p:spPr>
        <p:txBody>
          <a:bodyPr/>
          <a:lstStyle/>
          <a:p>
            <a:pPr lvl="2"/>
            <a:endParaRPr lang="en-US" sz="1800" smtClean="0"/>
          </a:p>
          <a:p>
            <a:pPr lvl="2"/>
            <a:r>
              <a:rPr lang="en-US" smtClean="0"/>
              <a:t>Hematoma</a:t>
            </a:r>
          </a:p>
          <a:p>
            <a:pPr lvl="2"/>
            <a:endParaRPr lang="en-US" sz="1000" smtClean="0"/>
          </a:p>
          <a:p>
            <a:pPr lvl="2"/>
            <a:r>
              <a:rPr lang="en-US" smtClean="0"/>
              <a:t>Arterial laceration</a:t>
            </a:r>
          </a:p>
          <a:p>
            <a:pPr lvl="2"/>
            <a:endParaRPr lang="en-US" sz="1000" smtClean="0"/>
          </a:p>
          <a:p>
            <a:pPr lvl="2"/>
            <a:r>
              <a:rPr lang="en-US" smtClean="0"/>
              <a:t>Hemorrhage </a:t>
            </a:r>
          </a:p>
          <a:p>
            <a:pPr lvl="2"/>
            <a:endParaRPr lang="en-US" sz="1000" smtClean="0"/>
          </a:p>
          <a:p>
            <a:pPr lvl="2"/>
            <a:r>
              <a:rPr lang="en-US" smtClean="0"/>
              <a:t>Vasovagal reaction</a:t>
            </a:r>
          </a:p>
          <a:p>
            <a:pPr lvl="3"/>
            <a:r>
              <a:rPr lang="en-US" sz="1500" smtClean="0"/>
              <a:t>Sympathetic nervous system response to pain</a:t>
            </a:r>
          </a:p>
          <a:p>
            <a:pPr lvl="2"/>
            <a:r>
              <a:rPr lang="en-US" smtClean="0"/>
              <a:t>Loss of limb</a:t>
            </a: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fa-IR" sz="6000" smtClean="0">
                <a:solidFill>
                  <a:srgbClr val="FF0000"/>
                </a:solidFill>
              </a:rPr>
              <a:t>؟</a:t>
            </a:r>
            <a:endParaRPr lang="en-US" sz="6000" smtClean="0">
              <a:solidFill>
                <a:srgbClr val="FF0000"/>
              </a:solidFill>
            </a:endParaRPr>
          </a:p>
        </p:txBody>
      </p:sp>
      <p:pic>
        <p:nvPicPr>
          <p:cNvPr id="26627" name="Picture 4" descr="IMG_0352"/>
          <p:cNvPicPr>
            <a:picLocks noGrp="1" noChangeAspect="1" noChangeArrowheads="1"/>
          </p:cNvPicPr>
          <p:nvPr>
            <p:ph type="body" idx="1"/>
          </p:nvPr>
        </p:nvPicPr>
        <p:blipFill>
          <a:blip r:embed="rId2"/>
          <a:srcRect/>
          <a:stretch>
            <a:fillRect/>
          </a:stretch>
        </p:blipFill>
        <p:spPr>
          <a:xfrm>
            <a:off x="1550988" y="1600200"/>
            <a:ext cx="6550025" cy="4530725"/>
          </a:xfrm>
        </p:spPr>
      </p:pic>
      <p:pic>
        <p:nvPicPr>
          <p:cNvPr id="2" name="Picture 1"/>
          <p:cNvPicPr>
            <a:picLocks noChangeAspect="1"/>
          </p:cNvPicPr>
          <p:nvPr/>
        </p:nvPicPr>
        <p:blipFill>
          <a:blip r:embed="rId3"/>
          <a:stretch>
            <a:fillRect/>
          </a:stretch>
        </p:blipFill>
        <p:spPr>
          <a:xfrm>
            <a:off x="-12700" y="3333400"/>
            <a:ext cx="9266401" cy="3550000"/>
          </a:xfrm>
          <a:prstGeom prst="rect">
            <a:avLst/>
          </a:prstGeom>
        </p:spPr>
      </p:pic>
    </p:spTree>
    <p:extLst>
      <p:ext uri="{BB962C8B-B14F-4D97-AF65-F5344CB8AC3E}">
        <p14:creationId xmlns:p14="http://schemas.microsoft.com/office/powerpoint/2010/main" val="660981627"/>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rgbClr val="CCCCFF"/>
            </a:gs>
            <a:gs pos="17999">
              <a:srgbClr val="99CCFF"/>
            </a:gs>
            <a:gs pos="36000">
              <a:srgbClr val="9966FF"/>
            </a:gs>
            <a:gs pos="61000">
              <a:srgbClr val="CC99FF"/>
            </a:gs>
            <a:gs pos="82001">
              <a:srgbClr val="99CCFF"/>
            </a:gs>
            <a:gs pos="100000">
              <a:srgbClr val="CCCCFF"/>
            </a:gs>
          </a:gsLst>
          <a:lin ang="5400000"/>
        </a:gra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z="3200" smtClean="0"/>
              <a:t>ABG </a:t>
            </a:r>
            <a:r>
              <a:rPr lang="fa-IR" sz="3200" smtClean="0"/>
              <a:t>&amp; </a:t>
            </a:r>
            <a:r>
              <a:rPr lang="en-US" sz="3200" smtClean="0"/>
              <a:t>Temperature </a:t>
            </a:r>
          </a:p>
        </p:txBody>
      </p:sp>
      <p:sp>
        <p:nvSpPr>
          <p:cNvPr id="28675" name="Rectangle 3"/>
          <p:cNvSpPr>
            <a:spLocks noGrp="1" noChangeArrowheads="1"/>
          </p:cNvSpPr>
          <p:nvPr>
            <p:ph type="body" idx="1"/>
          </p:nvPr>
        </p:nvSpPr>
        <p:spPr/>
        <p:txBody>
          <a:bodyPr/>
          <a:lstStyle/>
          <a:p>
            <a:pPr>
              <a:buFont typeface="Wingdings" pitchFamily="2" charset="2"/>
              <a:buNone/>
            </a:pPr>
            <a:r>
              <a:rPr lang="en-US" sz="4000" smtClean="0">
                <a:solidFill>
                  <a:schemeClr val="bg1"/>
                </a:solidFill>
              </a:rPr>
              <a:t>	</a:t>
            </a:r>
            <a:endParaRPr lang="en-US" sz="1100" smtClean="0"/>
          </a:p>
          <a:p>
            <a:pPr lvl="2"/>
            <a:r>
              <a:rPr lang="en-US" sz="3200" smtClean="0"/>
              <a:t>Temperature correct specimen in analyzer</a:t>
            </a:r>
          </a:p>
          <a:p>
            <a:pPr lvl="3"/>
            <a:r>
              <a:rPr lang="en-US" sz="2400" smtClean="0"/>
              <a:t>Increase in patient temp:   </a:t>
            </a:r>
            <a:r>
              <a:rPr lang="en-US" sz="2400" smtClean="0">
                <a:sym typeface="Symbol" pitchFamily="18" charset="2"/>
              </a:rPr>
              <a:t>PO2, PCO2,</a:t>
            </a:r>
            <a:r>
              <a:rPr lang="en-US" sz="2400" smtClean="0">
                <a:cs typeface="Arial" pitchFamily="34" charset="0"/>
                <a:sym typeface="Symbol" pitchFamily="18" charset="2"/>
              </a:rPr>
              <a:t> pH</a:t>
            </a:r>
          </a:p>
          <a:p>
            <a:pPr lvl="3"/>
            <a:r>
              <a:rPr lang="en-US" sz="2400" smtClean="0">
                <a:cs typeface="Arial" pitchFamily="34" charset="0"/>
                <a:sym typeface="Symbol" pitchFamily="18" charset="2"/>
              </a:rPr>
              <a:t>Decrease in patient temp:  PO2, PCO2, pH</a:t>
            </a:r>
          </a:p>
        </p:txBody>
      </p:sp>
      <p:sp>
        <p:nvSpPr>
          <p:cNvPr id="2" name="Rectangle 1"/>
          <p:cNvSpPr/>
          <p:nvPr/>
        </p:nvSpPr>
        <p:spPr>
          <a:xfrm>
            <a:off x="838200" y="4818697"/>
            <a:ext cx="5715000"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smtClean="0">
                <a:solidFill>
                  <a:srgbClr val="000000"/>
                </a:solidFill>
                <a:latin typeface="Symbol" panose="05050102010706020507" pitchFamily="18" charset="2"/>
              </a:rPr>
              <a:t> </a:t>
            </a:r>
            <a:r>
              <a:rPr lang="en-US" dirty="0">
                <a:solidFill>
                  <a:srgbClr val="000000"/>
                </a:solidFill>
                <a:latin typeface="Calibri" panose="020F0502020204030204" pitchFamily="34" charset="0"/>
              </a:rPr>
              <a:t>PCO2 </a:t>
            </a:r>
            <a:r>
              <a:rPr lang="en-US" dirty="0">
                <a:solidFill>
                  <a:srgbClr val="00B150"/>
                </a:solidFill>
                <a:latin typeface="Calibri" panose="020F0502020204030204" pitchFamily="34" charset="0"/>
              </a:rPr>
              <a:t>↓</a:t>
            </a:r>
            <a:r>
              <a:rPr lang="en-US" dirty="0">
                <a:solidFill>
                  <a:srgbClr val="000000"/>
                </a:solidFill>
                <a:latin typeface="Calibri" panose="020F0502020204030204" pitchFamily="34" charset="0"/>
              </a:rPr>
              <a:t>2 mmHg / each degree below 37 C</a:t>
            </a:r>
          </a:p>
          <a:p>
            <a:r>
              <a:rPr lang="en-US" dirty="0">
                <a:solidFill>
                  <a:srgbClr val="000000"/>
                </a:solidFill>
                <a:latin typeface="Symbol" panose="05050102010706020507" pitchFamily="18" charset="2"/>
              </a:rPr>
              <a:t> </a:t>
            </a:r>
            <a:r>
              <a:rPr lang="en-US" dirty="0">
                <a:solidFill>
                  <a:srgbClr val="000000"/>
                </a:solidFill>
                <a:latin typeface="Calibri" panose="020F0502020204030204" pitchFamily="34" charset="0"/>
              </a:rPr>
              <a:t>PO2 </a:t>
            </a:r>
            <a:r>
              <a:rPr lang="en-US" dirty="0">
                <a:solidFill>
                  <a:srgbClr val="00B150"/>
                </a:solidFill>
                <a:latin typeface="Calibri" panose="020F0502020204030204" pitchFamily="34" charset="0"/>
              </a:rPr>
              <a:t>↓ </a:t>
            </a:r>
            <a:r>
              <a:rPr lang="en-US" dirty="0">
                <a:solidFill>
                  <a:srgbClr val="000000"/>
                </a:solidFill>
                <a:latin typeface="Calibri" panose="020F0502020204030204" pitchFamily="34" charset="0"/>
              </a:rPr>
              <a:t>5 mmHg / each degree below 37 C</a:t>
            </a:r>
          </a:p>
          <a:p>
            <a:r>
              <a:rPr lang="en-US" dirty="0">
                <a:solidFill>
                  <a:srgbClr val="000000"/>
                </a:solidFill>
                <a:latin typeface="Symbol" panose="05050102010706020507" pitchFamily="18" charset="2"/>
              </a:rPr>
              <a:t> </a:t>
            </a:r>
            <a:r>
              <a:rPr lang="en-US" dirty="0">
                <a:solidFill>
                  <a:srgbClr val="000000"/>
                </a:solidFill>
                <a:latin typeface="Calibri" panose="020F0502020204030204" pitchFamily="34" charset="0"/>
              </a:rPr>
              <a:t>pH </a:t>
            </a:r>
            <a:r>
              <a:rPr lang="en-US" dirty="0">
                <a:solidFill>
                  <a:srgbClr val="FF0000"/>
                </a:solidFill>
                <a:latin typeface="Calibri" panose="020F0502020204030204" pitchFamily="34" charset="0"/>
              </a:rPr>
              <a:t>↑</a:t>
            </a:r>
            <a:r>
              <a:rPr lang="en-US" dirty="0">
                <a:solidFill>
                  <a:srgbClr val="000000"/>
                </a:solidFill>
                <a:latin typeface="Calibri" panose="020F0502020204030204" pitchFamily="34" charset="0"/>
              </a:rPr>
              <a:t>0.015 pH units / each degree below 37 C</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rtlCol="0">
            <a:normAutofit/>
          </a:bodyPr>
          <a:lstStyle/>
          <a:p>
            <a:pPr rtl="1" fontAlgn="auto">
              <a:spcAft>
                <a:spcPts val="0"/>
              </a:spcAft>
              <a:defRPr/>
            </a:pPr>
            <a:r>
              <a:rPr lang="ar-SA" b="1" dirty="0" smtClean="0"/>
              <a:t>نمونه خون وریدی یا شریانی ؟</a:t>
            </a:r>
            <a:endParaRPr lang="en-US" dirty="0"/>
          </a:p>
        </p:txBody>
      </p:sp>
      <p:sp>
        <p:nvSpPr>
          <p:cNvPr id="29699" name="Content Placeholder 2"/>
          <p:cNvSpPr>
            <a:spLocks noGrp="1"/>
          </p:cNvSpPr>
          <p:nvPr>
            <p:ph idx="1"/>
          </p:nvPr>
        </p:nvSpPr>
        <p:spPr>
          <a:xfrm>
            <a:off x="457200" y="1417638"/>
            <a:ext cx="8229600" cy="4525963"/>
          </a:xfrm>
        </p:spPr>
        <p:txBody>
          <a:bodyPr/>
          <a:lstStyle/>
          <a:p>
            <a:pPr algn="r" rtl="1">
              <a:buFont typeface="Arial" pitchFamily="34" charset="0"/>
              <a:buNone/>
            </a:pPr>
            <a:r>
              <a:rPr lang="ar-SA" dirty="0" smtClean="0"/>
              <a:t>خون تیره و بدن نبض که نیاز به ساکشن دستی با آسپیراسیون سرنگ دارد، نمونه خون وریدی است ( مگر موارد شوک شدید یا ایست قلبی ). نشانه دیگر از وریدی بودن خون بدست آمده، این است که</a:t>
            </a:r>
            <a:r>
              <a:rPr lang="en-US" dirty="0" smtClean="0"/>
              <a:t> SaO2 </a:t>
            </a:r>
            <a:r>
              <a:rPr lang="ar-SA" dirty="0" smtClean="0"/>
              <a:t>در آنالیز</a:t>
            </a:r>
            <a:r>
              <a:rPr lang="fa-IR" dirty="0" smtClean="0">
                <a:solidFill>
                  <a:srgbClr val="FF0000"/>
                </a:solidFill>
              </a:rPr>
              <a:t>(60%)</a:t>
            </a:r>
            <a:r>
              <a:rPr lang="en-US" dirty="0" smtClean="0">
                <a:solidFill>
                  <a:srgbClr val="FF0000"/>
                </a:solidFill>
              </a:rPr>
              <a:t> </a:t>
            </a:r>
            <a:r>
              <a:rPr lang="en-US" dirty="0" smtClean="0"/>
              <a:t>ABG </a:t>
            </a:r>
            <a:r>
              <a:rPr lang="ar-SA" dirty="0" smtClean="0"/>
              <a:t>به طور قابل ملاحظه از</a:t>
            </a:r>
            <a:r>
              <a:rPr lang="en-US" dirty="0" smtClean="0"/>
              <a:t> SaO2 </a:t>
            </a:r>
            <a:r>
              <a:rPr lang="ar-SA" dirty="0" smtClean="0"/>
              <a:t>پالس اکسیمتر.</a:t>
            </a:r>
            <a:endParaRPr lang="fa-IR" dirty="0" smtClean="0"/>
          </a:p>
          <a:p>
            <a:pPr algn="r" rtl="1">
              <a:buFont typeface="Arial" pitchFamily="34" charset="0"/>
              <a:buNone/>
            </a:pPr>
            <a:endParaRPr lang="en-US" dirty="0" smtClean="0"/>
          </a:p>
        </p:txBody>
      </p:sp>
      <p:graphicFrame>
        <p:nvGraphicFramePr>
          <p:cNvPr id="4" name="Table 3"/>
          <p:cNvGraphicFramePr>
            <a:graphicFrameLocks noGrp="1"/>
          </p:cNvGraphicFramePr>
          <p:nvPr/>
        </p:nvGraphicFramePr>
        <p:xfrm>
          <a:off x="1219200" y="4267200"/>
          <a:ext cx="7010400" cy="2377440"/>
        </p:xfrm>
        <a:graphic>
          <a:graphicData uri="http://schemas.openxmlformats.org/drawingml/2006/table">
            <a:tbl>
              <a:tblPr firstRow="1" bandRow="1">
                <a:tableStyleId>{21E4AEA4-8DFA-4A89-87EB-49C32662AFE0}</a:tableStyleId>
              </a:tblPr>
              <a:tblGrid>
                <a:gridCol w="2336800"/>
                <a:gridCol w="2336800"/>
                <a:gridCol w="2336800"/>
              </a:tblGrid>
              <a:tr h="365760">
                <a:tc>
                  <a:txBody>
                    <a:bodyPr/>
                    <a:lstStyle/>
                    <a:p>
                      <a:r>
                        <a:rPr lang="en-US" sz="2000" b="1" dirty="0" smtClean="0"/>
                        <a:t>Items</a:t>
                      </a:r>
                      <a:endParaRPr lang="en-US" sz="2000" b="1" dirty="0"/>
                    </a:p>
                  </a:txBody>
                  <a:tcPr/>
                </a:tc>
                <a:tc>
                  <a:txBody>
                    <a:bodyPr/>
                    <a:lstStyle/>
                    <a:p>
                      <a:r>
                        <a:rPr lang="en-US" sz="2000" b="1" dirty="0" smtClean="0"/>
                        <a:t>Arterial</a:t>
                      </a:r>
                      <a:endParaRPr lang="en-US" sz="2000" b="1" dirty="0"/>
                    </a:p>
                  </a:txBody>
                  <a:tcPr/>
                </a:tc>
                <a:tc>
                  <a:txBody>
                    <a:bodyPr/>
                    <a:lstStyle/>
                    <a:p>
                      <a:r>
                        <a:rPr lang="en-US" sz="2000" b="1" dirty="0" smtClean="0"/>
                        <a:t>venous</a:t>
                      </a:r>
                      <a:endParaRPr lang="en-US" sz="2000" b="1" dirty="0"/>
                    </a:p>
                  </a:txBody>
                  <a:tcPr/>
                </a:tc>
              </a:tr>
              <a:tr h="365760">
                <a:tc>
                  <a:txBody>
                    <a:bodyPr/>
                    <a:lstStyle/>
                    <a:p>
                      <a:r>
                        <a:rPr lang="en-US" sz="2000" b="1" dirty="0" smtClean="0"/>
                        <a:t>PH</a:t>
                      </a:r>
                      <a:endParaRPr lang="en-US" sz="2000" b="1" dirty="0"/>
                    </a:p>
                  </a:txBody>
                  <a:tcPr/>
                </a:tc>
                <a:tc>
                  <a:txBody>
                    <a:bodyPr/>
                    <a:lstStyle/>
                    <a:p>
                      <a:r>
                        <a:rPr lang="en-US" sz="2000" b="1" dirty="0" smtClean="0"/>
                        <a:t>7.35-7.45</a:t>
                      </a:r>
                      <a:endParaRPr lang="en-US" sz="2000" b="1" dirty="0"/>
                    </a:p>
                  </a:txBody>
                  <a:tcPr/>
                </a:tc>
                <a:tc>
                  <a:txBody>
                    <a:bodyPr/>
                    <a:lstStyle/>
                    <a:p>
                      <a:r>
                        <a:rPr lang="en-US" sz="2000" b="1" dirty="0" smtClean="0"/>
                        <a:t>7.32 - 7.42</a:t>
                      </a:r>
                      <a:endParaRPr lang="en-US" sz="2000" b="1" dirty="0"/>
                    </a:p>
                  </a:txBody>
                  <a:tcPr/>
                </a:tc>
              </a:tr>
              <a:tr h="365760">
                <a:tc>
                  <a:txBody>
                    <a:bodyPr/>
                    <a:lstStyle/>
                    <a:p>
                      <a:r>
                        <a:rPr lang="en-US" sz="2000" b="1" dirty="0" smtClean="0"/>
                        <a:t>PaO2</a:t>
                      </a:r>
                      <a:endParaRPr lang="en-US" sz="2000" b="1" dirty="0"/>
                    </a:p>
                  </a:txBody>
                  <a:tcPr/>
                </a:tc>
                <a:tc>
                  <a:txBody>
                    <a:bodyPr/>
                    <a:lstStyle/>
                    <a:p>
                      <a:r>
                        <a:rPr lang="en-US" sz="2000" b="1" dirty="0" smtClean="0"/>
                        <a:t>80 to 100 mm Hg</a:t>
                      </a:r>
                      <a:endParaRPr lang="en-US" sz="2000" b="1" dirty="0"/>
                    </a:p>
                  </a:txBody>
                  <a:tcPr/>
                </a:tc>
                <a:tc>
                  <a:txBody>
                    <a:bodyPr/>
                    <a:lstStyle/>
                    <a:p>
                      <a:r>
                        <a:rPr lang="en-US" sz="2000" b="1" dirty="0" smtClean="0">
                          <a:solidFill>
                            <a:srgbClr val="FF0000"/>
                          </a:solidFill>
                        </a:rPr>
                        <a:t>28 - 48 mm Hg</a:t>
                      </a:r>
                      <a:endParaRPr lang="en-US" sz="2000" b="1" dirty="0">
                        <a:solidFill>
                          <a:srgbClr val="FF0000"/>
                        </a:solidFill>
                      </a:endParaRPr>
                    </a:p>
                  </a:txBody>
                  <a:tcPr/>
                </a:tc>
              </a:tr>
              <a:tr h="365760">
                <a:tc>
                  <a:txBody>
                    <a:bodyPr/>
                    <a:lstStyle/>
                    <a:p>
                      <a:r>
                        <a:rPr lang="en-US" sz="2000" b="1" dirty="0" smtClean="0"/>
                        <a:t>HCO3</a:t>
                      </a:r>
                      <a:endParaRPr lang="en-US" sz="2000" b="1" dirty="0"/>
                    </a:p>
                  </a:txBody>
                  <a:tcPr/>
                </a:tc>
                <a:tc>
                  <a:txBody>
                    <a:bodyPr/>
                    <a:lstStyle/>
                    <a:p>
                      <a:r>
                        <a:rPr lang="en-US" sz="2000" b="1" dirty="0" smtClean="0"/>
                        <a:t>22 to 26 </a:t>
                      </a:r>
                      <a:r>
                        <a:rPr lang="en-US" sz="2000" b="1" dirty="0" err="1" smtClean="0"/>
                        <a:t>mEq</a:t>
                      </a:r>
                      <a:r>
                        <a:rPr lang="en-US" sz="2000" b="1" dirty="0" smtClean="0"/>
                        <a:t>/liter</a:t>
                      </a:r>
                      <a:endParaRPr lang="en-US" sz="2000" b="1" dirty="0"/>
                    </a:p>
                  </a:txBody>
                  <a:tcPr/>
                </a:tc>
                <a:tc>
                  <a:txBody>
                    <a:bodyPr/>
                    <a:lstStyle/>
                    <a:p>
                      <a:r>
                        <a:rPr lang="en-US" sz="2000" b="1" dirty="0" smtClean="0"/>
                        <a:t>19 to 25 </a:t>
                      </a:r>
                      <a:r>
                        <a:rPr lang="en-US" sz="2000" b="1" dirty="0" err="1" smtClean="0"/>
                        <a:t>mEq</a:t>
                      </a:r>
                      <a:r>
                        <a:rPr lang="en-US" sz="2000" b="1" dirty="0" smtClean="0"/>
                        <a:t>/liter</a:t>
                      </a:r>
                      <a:endParaRPr lang="en-US" sz="2000" b="1" dirty="0"/>
                    </a:p>
                  </a:txBody>
                  <a:tcPr/>
                </a:tc>
              </a:tr>
              <a:tr h="320040">
                <a:tc>
                  <a:txBody>
                    <a:bodyPr/>
                    <a:lstStyle/>
                    <a:p>
                      <a:r>
                        <a:rPr lang="en-US" sz="2000" b="1" dirty="0" smtClean="0"/>
                        <a:t>PaCO2</a:t>
                      </a:r>
                      <a:endParaRPr lang="en-US" sz="2000" b="1" dirty="0"/>
                    </a:p>
                  </a:txBody>
                  <a:tcPr/>
                </a:tc>
                <a:tc>
                  <a:txBody>
                    <a:bodyPr/>
                    <a:lstStyle/>
                    <a:p>
                      <a:r>
                        <a:rPr lang="en-US" sz="2000" b="1" dirty="0" smtClean="0"/>
                        <a:t>35-45 mm Hg</a:t>
                      </a:r>
                      <a:endParaRPr lang="en-US" sz="2000" b="1" dirty="0"/>
                    </a:p>
                  </a:txBody>
                  <a:tcPr/>
                </a:tc>
                <a:tc>
                  <a:txBody>
                    <a:bodyPr/>
                    <a:lstStyle/>
                    <a:p>
                      <a:r>
                        <a:rPr lang="en-US" sz="2000" b="1" dirty="0" smtClean="0"/>
                        <a:t>38-52 mm Hg</a:t>
                      </a:r>
                      <a:endParaRPr lang="en-US" sz="2000" b="1" dirty="0"/>
                    </a:p>
                  </a:txBody>
                  <a:tcPr/>
                </a:tc>
              </a:tr>
              <a:tr h="365760">
                <a:tc>
                  <a:txBody>
                    <a:bodyPr/>
                    <a:lstStyle/>
                    <a:p>
                      <a:r>
                        <a:rPr lang="en-US" sz="2000" b="1" kern="1200" dirty="0" smtClean="0">
                          <a:solidFill>
                            <a:schemeClr val="dk1"/>
                          </a:solidFill>
                          <a:latin typeface="+mn-lt"/>
                          <a:ea typeface="+mn-ea"/>
                          <a:cs typeface="+mn-cs"/>
                        </a:rPr>
                        <a:t>O2 Sat</a:t>
                      </a:r>
                      <a:endParaRPr lang="en-US" sz="2000" b="1" kern="1200" dirty="0">
                        <a:solidFill>
                          <a:schemeClr val="dk1"/>
                        </a:solidFill>
                        <a:latin typeface="+mn-lt"/>
                        <a:ea typeface="+mn-ea"/>
                        <a:cs typeface="+mn-cs"/>
                      </a:endParaRPr>
                    </a:p>
                  </a:txBody>
                  <a:tcPr/>
                </a:tc>
                <a:tc>
                  <a:txBody>
                    <a:bodyPr/>
                    <a:lstStyle/>
                    <a:p>
                      <a:r>
                        <a:rPr lang="en-US" sz="2000" b="1" kern="1200" dirty="0" smtClean="0">
                          <a:solidFill>
                            <a:schemeClr val="dk1"/>
                          </a:solidFill>
                          <a:latin typeface="+mn-lt"/>
                          <a:ea typeface="+mn-ea"/>
                          <a:cs typeface="+mn-cs"/>
                        </a:rPr>
                        <a:t>95% to 100%</a:t>
                      </a:r>
                      <a:endParaRPr lang="en-US" sz="2000" b="1" kern="1200" dirty="0">
                        <a:solidFill>
                          <a:schemeClr val="dk1"/>
                        </a:solidFill>
                        <a:latin typeface="+mn-lt"/>
                        <a:ea typeface="+mn-ea"/>
                        <a:cs typeface="+mn-cs"/>
                      </a:endParaRPr>
                    </a:p>
                  </a:txBody>
                  <a:tcPr/>
                </a:tc>
                <a:tc>
                  <a:txBody>
                    <a:bodyPr/>
                    <a:lstStyle/>
                    <a:p>
                      <a:r>
                        <a:rPr lang="en-US" sz="2000" b="1" kern="1200" dirty="0" smtClean="0">
                          <a:solidFill>
                            <a:schemeClr val="dk1"/>
                          </a:solidFill>
                          <a:latin typeface="+mn-lt"/>
                          <a:ea typeface="+mn-ea"/>
                          <a:cs typeface="+mn-cs"/>
                        </a:rPr>
                        <a:t>50 - 70%</a:t>
                      </a:r>
                      <a:endParaRPr lang="en-US" sz="2000" b="1" kern="1200" dirty="0">
                        <a:solidFill>
                          <a:schemeClr val="dk1"/>
                        </a:solidFill>
                        <a:latin typeface="+mn-lt"/>
                        <a:ea typeface="+mn-ea"/>
                        <a:cs typeface="+mn-cs"/>
                      </a:endParaRPr>
                    </a:p>
                  </a:txBody>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rgbClr val="E6DCAC"/>
            </a:gs>
            <a:gs pos="12000">
              <a:srgbClr val="E6D78A"/>
            </a:gs>
            <a:gs pos="30000">
              <a:srgbClr val="C7AC4C"/>
            </a:gs>
            <a:gs pos="45000">
              <a:srgbClr val="E6D78A"/>
            </a:gs>
            <a:gs pos="77000">
              <a:srgbClr val="C7AC4C"/>
            </a:gs>
            <a:gs pos="100000">
              <a:srgbClr val="E6DCAC"/>
            </a:gs>
          </a:gsLst>
          <a:lin ang="5400000"/>
        </a:gradFill>
        <a:effectLst/>
      </p:bgPr>
    </p:bg>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609600"/>
            <a:ext cx="8229600" cy="1143000"/>
          </a:xfrm>
        </p:spPr>
        <p:txBody>
          <a:bodyPr/>
          <a:lstStyle/>
          <a:p>
            <a:pPr rtl="1"/>
            <a:r>
              <a:rPr lang="en-US" smtClean="0">
                <a:solidFill>
                  <a:srgbClr val="FF0000"/>
                </a:solidFill>
              </a:rPr>
              <a:t>PH</a:t>
            </a:r>
            <a:r>
              <a:rPr lang="fa-IR" smtClean="0">
                <a:solidFill>
                  <a:srgbClr val="FF0000"/>
                </a:solidFill>
              </a:rPr>
              <a:t>:</a:t>
            </a:r>
            <a:endParaRPr lang="en-US" smtClean="0">
              <a:solidFill>
                <a:srgbClr val="FF0000"/>
              </a:solidFill>
            </a:endParaRPr>
          </a:p>
        </p:txBody>
      </p:sp>
      <p:sp>
        <p:nvSpPr>
          <p:cNvPr id="31747" name="Content Placeholder 2"/>
          <p:cNvSpPr>
            <a:spLocks noGrp="1"/>
          </p:cNvSpPr>
          <p:nvPr>
            <p:ph idx="1"/>
          </p:nvPr>
        </p:nvSpPr>
        <p:spPr/>
        <p:txBody>
          <a:bodyPr/>
          <a:lstStyle/>
          <a:p>
            <a:pPr algn="r" rtl="1"/>
            <a:r>
              <a:rPr lang="fa-IR" dirty="0" smtClean="0">
                <a:solidFill>
                  <a:srgbClr val="FF0000"/>
                </a:solidFill>
                <a:latin typeface="Arial" pitchFamily="34" charset="0"/>
              </a:rPr>
              <a:t>اسیدیته مایعات بدن تاثیر فراوانی روی توانایی و فعالیت سلول های بدن دارد. اگر </a:t>
            </a:r>
            <a:r>
              <a:rPr lang="en-US" dirty="0" smtClean="0">
                <a:solidFill>
                  <a:srgbClr val="FF0000"/>
                </a:solidFill>
                <a:latin typeface="Arial" pitchFamily="34" charset="0"/>
                <a:cs typeface="Arial" pitchFamily="34" charset="0"/>
              </a:rPr>
              <a:t>pH</a:t>
            </a:r>
            <a:r>
              <a:rPr lang="fa-IR" dirty="0" smtClean="0">
                <a:solidFill>
                  <a:srgbClr val="FF0000"/>
                </a:solidFill>
                <a:latin typeface="Arial" pitchFamily="34" charset="0"/>
              </a:rPr>
              <a:t> از حالت طبیعی خارج شود، فعالیت آنزیم ها و ترکیب اکیسژن با خون تغییر می کند. </a:t>
            </a:r>
            <a:r>
              <a:rPr lang="en-US" dirty="0" smtClean="0">
                <a:solidFill>
                  <a:srgbClr val="FF0000"/>
                </a:solidFill>
                <a:latin typeface="Arial" pitchFamily="34" charset="0"/>
                <a:cs typeface="Arial" pitchFamily="34" charset="0"/>
              </a:rPr>
              <a:t>pH</a:t>
            </a:r>
            <a:r>
              <a:rPr lang="fa-IR" dirty="0" smtClean="0">
                <a:solidFill>
                  <a:srgbClr val="FF0000"/>
                </a:solidFill>
                <a:latin typeface="Arial" pitchFamily="34" charset="0"/>
              </a:rPr>
              <a:t> بازتابی از غلظت یون </a:t>
            </a:r>
            <a:r>
              <a:rPr lang="en-US" dirty="0" smtClean="0">
                <a:solidFill>
                  <a:srgbClr val="FF0000"/>
                </a:solidFill>
                <a:latin typeface="Arial" pitchFamily="34" charset="0"/>
                <a:cs typeface="Arial" pitchFamily="34" charset="0"/>
              </a:rPr>
              <a:t>H</a:t>
            </a:r>
            <a:r>
              <a:rPr lang="fa-IR" dirty="0" smtClean="0">
                <a:solidFill>
                  <a:srgbClr val="FF0000"/>
                </a:solidFill>
                <a:latin typeface="Arial" pitchFamily="34" charset="0"/>
              </a:rPr>
              <a:t> مثبت است.</a:t>
            </a:r>
          </a:p>
          <a:p>
            <a:pPr>
              <a:buFont typeface="Wingdings 2" pitchFamily="18" charset="2"/>
              <a:buNone/>
            </a:pPr>
            <a:r>
              <a:rPr lang="en-US" dirty="0" smtClean="0">
                <a:solidFill>
                  <a:srgbClr val="FF0000"/>
                </a:solidFill>
                <a:latin typeface="Arial" pitchFamily="34" charset="0"/>
                <a:cs typeface="Arial" pitchFamily="34" charset="0"/>
              </a:rPr>
              <a:t>-Log H= pH</a:t>
            </a:r>
          </a:p>
          <a:p>
            <a:pPr>
              <a:buFont typeface="Wingdings 2" pitchFamily="18" charset="2"/>
              <a:buNone/>
            </a:pPr>
            <a:endParaRPr lang="en-US" dirty="0" smtClean="0">
              <a:solidFill>
                <a:srgbClr val="FF0000"/>
              </a:solidFill>
              <a:latin typeface="Arial" pitchFamily="34" charset="0"/>
              <a:cs typeface="Arial" pitchFamily="34" charset="0"/>
            </a:endParaRPr>
          </a:p>
        </p:txBody>
      </p:sp>
      <p:pic>
        <p:nvPicPr>
          <p:cNvPr id="31748" name="Picture 2"/>
          <p:cNvPicPr>
            <a:picLocks noChangeAspect="1" noChangeArrowheads="1"/>
          </p:cNvPicPr>
          <p:nvPr/>
        </p:nvPicPr>
        <p:blipFill>
          <a:blip r:embed="rId2"/>
          <a:srcRect/>
          <a:stretch>
            <a:fillRect/>
          </a:stretch>
        </p:blipFill>
        <p:spPr bwMode="auto">
          <a:xfrm>
            <a:off x="2971800" y="3943350"/>
            <a:ext cx="5819775" cy="2914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endParaRPr lang="en-US" smtClean="0"/>
          </a:p>
        </p:txBody>
      </p:sp>
      <p:sp>
        <p:nvSpPr>
          <p:cNvPr id="32771" name="Text Placeholder 2"/>
          <p:cNvSpPr>
            <a:spLocks noGrp="1"/>
          </p:cNvSpPr>
          <p:nvPr>
            <p:ph type="body" sz="half" idx="1"/>
          </p:nvPr>
        </p:nvSpPr>
        <p:spPr/>
        <p:txBody>
          <a:bodyPr/>
          <a:lstStyle/>
          <a:p>
            <a:endParaRPr lang="en-US" smtClean="0"/>
          </a:p>
        </p:txBody>
      </p:sp>
      <p:sp>
        <p:nvSpPr>
          <p:cNvPr id="32772" name="Content Placeholder 3"/>
          <p:cNvSpPr>
            <a:spLocks noGrp="1"/>
          </p:cNvSpPr>
          <p:nvPr>
            <p:ph sz="half" idx="2"/>
          </p:nvPr>
        </p:nvSpPr>
        <p:spPr/>
        <p:txBody>
          <a:bodyPr/>
          <a:lstStyle/>
          <a:p>
            <a:endParaRPr lang="en-US" smtClean="0"/>
          </a:p>
        </p:txBody>
      </p:sp>
      <p:pic>
        <p:nvPicPr>
          <p:cNvPr id="32773" name="Picture 4" descr="acid-base pH"/>
          <p:cNvPicPr>
            <a:picLocks noChangeAspect="1" noChangeArrowheads="1"/>
          </p:cNvPicPr>
          <p:nvPr/>
        </p:nvPicPr>
        <p:blipFill>
          <a:blip r:embed="rId2"/>
          <a:srcRect/>
          <a:stretch>
            <a:fillRect/>
          </a:stretch>
        </p:blipFill>
        <p:spPr bwMode="auto">
          <a:xfrm>
            <a:off x="533400" y="228600"/>
            <a:ext cx="8229600" cy="6410325"/>
          </a:xfrm>
          <a:prstGeom prst="rect">
            <a:avLst/>
          </a:prstGeom>
          <a:noFill/>
          <a:ln w="9525">
            <a:noFill/>
            <a:miter lim="800000"/>
            <a:headEnd/>
            <a:tailEnd/>
          </a:ln>
        </p:spPr>
      </p:pic>
      <p:sp>
        <p:nvSpPr>
          <p:cNvPr id="6" name="TextBox 5"/>
          <p:cNvSpPr txBox="1"/>
          <p:nvPr/>
        </p:nvSpPr>
        <p:spPr>
          <a:xfrm>
            <a:off x="1676400" y="5486400"/>
            <a:ext cx="533400" cy="369888"/>
          </a:xfrm>
          <a:prstGeom prst="rect">
            <a:avLst/>
          </a:prstGeom>
          <a:solidFill>
            <a:schemeClr val="bg2">
              <a:lumMod val="90000"/>
            </a:schemeClr>
          </a:solidFill>
        </p:spPr>
        <p:txBody>
          <a:bodyPr>
            <a:spAutoFit/>
          </a:bodyPr>
          <a:lstStyle/>
          <a:p>
            <a:pPr fontAlgn="auto">
              <a:spcBef>
                <a:spcPts val="0"/>
              </a:spcBef>
              <a:spcAft>
                <a:spcPts val="0"/>
              </a:spcAft>
              <a:defRPr/>
            </a:pPr>
            <a:r>
              <a:rPr lang="en-US" dirty="0" smtClean="0">
                <a:latin typeface="+mn-lt"/>
                <a:cs typeface="+mn-cs"/>
              </a:rPr>
              <a:t>6.8</a:t>
            </a:r>
            <a:endParaRPr lang="en-US" dirty="0">
              <a:latin typeface="+mn-lt"/>
              <a:cs typeface="+mn-cs"/>
            </a:endParaRPr>
          </a:p>
        </p:txBody>
      </p:sp>
      <p:sp>
        <p:nvSpPr>
          <p:cNvPr id="7" name="TextBox 6"/>
          <p:cNvSpPr txBox="1"/>
          <p:nvPr/>
        </p:nvSpPr>
        <p:spPr>
          <a:xfrm>
            <a:off x="7315200" y="5562600"/>
            <a:ext cx="533400" cy="369888"/>
          </a:xfrm>
          <a:prstGeom prst="rect">
            <a:avLst/>
          </a:prstGeom>
          <a:solidFill>
            <a:schemeClr val="bg2">
              <a:lumMod val="90000"/>
            </a:schemeClr>
          </a:solidFill>
        </p:spPr>
        <p:txBody>
          <a:bodyPr>
            <a:spAutoFit/>
          </a:bodyPr>
          <a:lstStyle/>
          <a:p>
            <a:pPr fontAlgn="auto">
              <a:spcBef>
                <a:spcPts val="0"/>
              </a:spcBef>
              <a:spcAft>
                <a:spcPts val="0"/>
              </a:spcAft>
              <a:defRPr/>
            </a:pPr>
            <a:r>
              <a:rPr lang="en-US" dirty="0">
                <a:latin typeface="+mn-lt"/>
                <a:cs typeface="+mn-cs"/>
              </a:rPr>
              <a:t>7.8</a:t>
            </a: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90000"/>
            <a:alpha val="75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rtlCol="0">
            <a:normAutofit/>
          </a:bodyPr>
          <a:lstStyle/>
          <a:p>
            <a:pPr fontAlgn="auto">
              <a:spcAft>
                <a:spcPts val="0"/>
              </a:spcAft>
              <a:defRPr/>
            </a:pPr>
            <a:r>
              <a:rPr lang="ar-SA" b="1" dirty="0" smtClean="0"/>
              <a:t>وسایل مورد نیاز </a:t>
            </a:r>
            <a:endParaRPr lang="en-US" dirty="0"/>
          </a:p>
        </p:txBody>
      </p:sp>
      <p:sp>
        <p:nvSpPr>
          <p:cNvPr id="6" name="Content Placeholder 5"/>
          <p:cNvSpPr>
            <a:spLocks noGrp="1"/>
          </p:cNvSpPr>
          <p:nvPr>
            <p:ph idx="1"/>
          </p:nvPr>
        </p:nvSpPr>
        <p:spPr/>
        <p:txBody>
          <a:bodyPr rtlCol="0">
            <a:normAutofit lnSpcReduction="10000"/>
          </a:bodyPr>
          <a:lstStyle/>
          <a:p>
            <a:pPr marL="514350" indent="-514350" algn="r" rtl="1" fontAlgn="auto">
              <a:spcAft>
                <a:spcPts val="0"/>
              </a:spcAft>
              <a:buFont typeface="+mj-lt"/>
              <a:buAutoNum type="arabicPeriod"/>
              <a:defRPr/>
            </a:pPr>
            <a:r>
              <a:rPr lang="ar-SA" dirty="0" smtClean="0"/>
              <a:t>يك عدد سرنگ دو یا پنج ميلي ليتري </a:t>
            </a:r>
            <a:endParaRPr lang="en-US" dirty="0" smtClean="0"/>
          </a:p>
          <a:p>
            <a:pPr marL="514350" indent="-514350" algn="r" rtl="1" fontAlgn="auto">
              <a:spcAft>
                <a:spcPts val="0"/>
              </a:spcAft>
              <a:buFont typeface="+mj-lt"/>
              <a:buAutoNum type="arabicPeriod"/>
              <a:defRPr/>
            </a:pPr>
            <a:r>
              <a:rPr lang="ar-SA" dirty="0" smtClean="0"/>
              <a:t> سرسوزن شماره 20-21 (براي اطفال 21-23 مناسبتر است)</a:t>
            </a:r>
            <a:endParaRPr lang="en-US" dirty="0" smtClean="0"/>
          </a:p>
          <a:p>
            <a:pPr marL="514350" indent="-514350" algn="r" rtl="1" fontAlgn="auto">
              <a:spcAft>
                <a:spcPts val="0"/>
              </a:spcAft>
              <a:buFont typeface="+mj-lt"/>
              <a:buAutoNum type="arabicPeriod"/>
              <a:defRPr/>
            </a:pPr>
            <a:r>
              <a:rPr lang="ar-SA" dirty="0" smtClean="0"/>
              <a:t> پنبه با الكل ، بتادين </a:t>
            </a:r>
            <a:endParaRPr lang="en-US" dirty="0" smtClean="0"/>
          </a:p>
          <a:p>
            <a:pPr marL="514350" indent="-514350" algn="r" rtl="1" fontAlgn="auto">
              <a:spcAft>
                <a:spcPts val="0"/>
              </a:spcAft>
              <a:buFont typeface="+mj-lt"/>
              <a:buAutoNum type="arabicPeriod"/>
              <a:defRPr/>
            </a:pPr>
            <a:r>
              <a:rPr lang="ar-SA" dirty="0" smtClean="0"/>
              <a:t> گاز استريل </a:t>
            </a:r>
            <a:endParaRPr lang="en-US" dirty="0" smtClean="0"/>
          </a:p>
          <a:p>
            <a:pPr marL="514350" indent="-514350" algn="r" rtl="1" fontAlgn="auto">
              <a:spcAft>
                <a:spcPts val="0"/>
              </a:spcAft>
              <a:buFont typeface="+mj-lt"/>
              <a:buAutoNum type="arabicPeriod"/>
              <a:defRPr/>
            </a:pPr>
            <a:r>
              <a:rPr lang="ar-SA" dirty="0" smtClean="0"/>
              <a:t>يك ويال هپارين </a:t>
            </a:r>
            <a:endParaRPr lang="en-US" dirty="0" smtClean="0"/>
          </a:p>
          <a:p>
            <a:pPr marL="514350" indent="-514350" algn="r" rtl="1" fontAlgn="auto">
              <a:spcAft>
                <a:spcPts val="0"/>
              </a:spcAft>
              <a:buFont typeface="+mj-lt"/>
              <a:buAutoNum type="arabicPeriod"/>
              <a:defRPr/>
            </a:pPr>
            <a:r>
              <a:rPr lang="ar-SA" dirty="0" smtClean="0"/>
              <a:t>ظرف محتوي يخ خرد شده </a:t>
            </a:r>
            <a:endParaRPr lang="en-US" dirty="0" smtClean="0"/>
          </a:p>
          <a:p>
            <a:pPr marL="514350" indent="-514350" algn="r" rtl="1" fontAlgn="auto">
              <a:spcAft>
                <a:spcPts val="0"/>
              </a:spcAft>
              <a:buFont typeface="+mj-lt"/>
              <a:buAutoNum type="arabicPeriod"/>
              <a:defRPr/>
            </a:pPr>
            <a:r>
              <a:rPr lang="ar-SA" dirty="0" smtClean="0"/>
              <a:t>دستكش </a:t>
            </a:r>
            <a:endParaRPr lang="en-US" dirty="0"/>
          </a:p>
        </p:txBody>
      </p:sp>
    </p:spTree>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fa-IR" smtClean="0">
                <a:latin typeface="Arial" pitchFamily="34" charset="0"/>
                <a:cs typeface="Arial" pitchFamily="34" charset="0"/>
              </a:rPr>
              <a:t>مکانیزم های فیزیولوژیک تعادل اسید و باز:</a:t>
            </a:r>
            <a:endParaRPr lang="en-US" smtClean="0"/>
          </a:p>
        </p:txBody>
      </p:sp>
      <p:sp>
        <p:nvSpPr>
          <p:cNvPr id="33795" name="Content Placeholder 2"/>
          <p:cNvSpPr>
            <a:spLocks noGrp="1"/>
          </p:cNvSpPr>
          <p:nvPr>
            <p:ph idx="1"/>
          </p:nvPr>
        </p:nvSpPr>
        <p:spPr/>
        <p:txBody>
          <a:bodyPr/>
          <a:lstStyle/>
          <a:p>
            <a:pPr algn="r" rtl="1"/>
            <a:r>
              <a:rPr lang="fa-IR" dirty="0" smtClean="0"/>
              <a:t>سیستم بافری(تامپون)</a:t>
            </a:r>
          </a:p>
          <a:p>
            <a:pPr algn="r" rtl="1"/>
            <a:r>
              <a:rPr lang="fa-IR" dirty="0" smtClean="0"/>
              <a:t>سیستم تنفسی</a:t>
            </a:r>
          </a:p>
          <a:p>
            <a:pPr algn="r" rtl="1"/>
            <a:r>
              <a:rPr lang="fa-IR" dirty="0" smtClean="0"/>
              <a:t>سیستم کلیه</a:t>
            </a:r>
          </a:p>
        </p:txBody>
      </p:sp>
      <p:sp>
        <p:nvSpPr>
          <p:cNvPr id="2" name="Right Arrow 1"/>
          <p:cNvSpPr/>
          <p:nvPr/>
        </p:nvSpPr>
        <p:spPr>
          <a:xfrm rot="5400000">
            <a:off x="3718719" y="2453481"/>
            <a:ext cx="2316162"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3"/>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E0D04D5A-EE72-4389-B19D-A44B426F94C8}" type="slidenum">
              <a:rPr lang="ar-SA" sz="1400">
                <a:latin typeface="Calibri" pitchFamily="34" charset="0"/>
              </a:rPr>
              <a:pPr algn="r"/>
              <a:t>31</a:t>
            </a:fld>
            <a:endParaRPr lang="en-US" sz="1400">
              <a:latin typeface="Calibri" pitchFamily="34" charset="0"/>
            </a:endParaRPr>
          </a:p>
        </p:txBody>
      </p:sp>
      <p:pic>
        <p:nvPicPr>
          <p:cNvPr id="34819" name="Picture 2" descr="defenses"/>
          <p:cNvPicPr>
            <a:picLocks noChangeAspect="1" noChangeArrowheads="1"/>
          </p:cNvPicPr>
          <p:nvPr/>
        </p:nvPicPr>
        <p:blipFill>
          <a:blip r:embed="rId3"/>
          <a:srcRect/>
          <a:stretch>
            <a:fillRect/>
          </a:stretch>
        </p:blipFill>
        <p:spPr bwMode="auto">
          <a:xfrm>
            <a:off x="508000" y="381000"/>
            <a:ext cx="8128000" cy="6096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58000">
              <a:srgbClr val="FFEFD1">
                <a:alpha val="71000"/>
              </a:srgbClr>
            </a:gs>
            <a:gs pos="64999">
              <a:srgbClr val="F0EBD5"/>
            </a:gs>
            <a:gs pos="100000">
              <a:srgbClr val="D1C39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609600"/>
            <a:ext cx="8229600" cy="990600"/>
          </a:xfrm>
        </p:spPr>
        <p:txBody>
          <a:bodyPr/>
          <a:lstStyle/>
          <a:p>
            <a:pPr rtl="1"/>
            <a:r>
              <a:rPr lang="fa-IR" sz="4000" smtClean="0">
                <a:latin typeface="Arial" pitchFamily="34" charset="0"/>
                <a:cs typeface="Arial" pitchFamily="34" charset="0"/>
              </a:rPr>
              <a:t>سیستم تامپونی (بافر):</a:t>
            </a:r>
            <a:endParaRPr lang="en-US" sz="4000" smtClean="0"/>
          </a:p>
        </p:txBody>
      </p:sp>
      <p:sp>
        <p:nvSpPr>
          <p:cNvPr id="14339" name="Content Placeholder 2"/>
          <p:cNvSpPr>
            <a:spLocks noGrp="1"/>
          </p:cNvSpPr>
          <p:nvPr>
            <p:ph idx="1"/>
          </p:nvPr>
        </p:nvSpPr>
        <p:spPr>
          <a:xfrm>
            <a:off x="457200" y="1524000"/>
            <a:ext cx="8229600" cy="4922838"/>
          </a:xfrm>
        </p:spPr>
        <p:txBody>
          <a:bodyPr/>
          <a:lstStyle/>
          <a:p>
            <a:pPr algn="r" rtl="1"/>
            <a:r>
              <a:rPr lang="fa-IR" sz="2400" smtClean="0">
                <a:latin typeface="Arial" pitchFamily="34" charset="0"/>
              </a:rPr>
              <a:t>سیستم بافری شامل مواد شیمیایی ست که در چند دقیقه </a:t>
            </a:r>
            <a:r>
              <a:rPr lang="en-US" sz="2400" smtClean="0">
                <a:latin typeface="Arial" pitchFamily="34" charset="0"/>
                <a:cs typeface="Arial" pitchFamily="34" charset="0"/>
              </a:rPr>
              <a:t>pH</a:t>
            </a:r>
            <a:r>
              <a:rPr lang="fa-IR" sz="2400" smtClean="0">
                <a:latin typeface="Arial" pitchFamily="34" charset="0"/>
              </a:rPr>
              <a:t> را خنثی می کند. بافرها دارای یک جزء اسیدی و یک جزء بازی هستند. جزء اسیدی از افزایش سریع </a:t>
            </a:r>
            <a:r>
              <a:rPr lang="en-US" sz="2400" smtClean="0">
                <a:latin typeface="Arial" pitchFamily="34" charset="0"/>
                <a:cs typeface="Arial" pitchFamily="34" charset="0"/>
              </a:rPr>
              <a:t>pH</a:t>
            </a:r>
            <a:r>
              <a:rPr lang="fa-IR" sz="2400" smtClean="0">
                <a:latin typeface="Arial" pitchFamily="34" charset="0"/>
              </a:rPr>
              <a:t> جلوگیری می کند و جزء نمکی  کاهش سریع آن را تعدیل می کند.</a:t>
            </a:r>
            <a:endParaRPr lang="en-US" sz="2400" smtClean="0">
              <a:latin typeface="Arial" pitchFamily="34" charset="0"/>
              <a:cs typeface="Arial" pitchFamily="34" charset="0"/>
            </a:endParaRPr>
          </a:p>
          <a:p>
            <a:pPr algn="r" rtl="1">
              <a:buFont typeface="Wingdings 2" pitchFamily="18" charset="2"/>
              <a:buNone/>
            </a:pPr>
            <a:r>
              <a:rPr lang="fa-IR" sz="2800" smtClean="0">
                <a:latin typeface="Arial" pitchFamily="34" charset="0"/>
              </a:rPr>
              <a:t>        </a:t>
            </a:r>
          </a:p>
          <a:p>
            <a:pPr algn="r" rtl="1">
              <a:buFont typeface="Wingdings 2" pitchFamily="18" charset="2"/>
              <a:buNone/>
            </a:pPr>
            <a:endParaRPr lang="en-US" sz="2800" smtClean="0">
              <a:latin typeface="Arial" pitchFamily="34" charset="0"/>
              <a:cs typeface="Arial" pitchFamily="34" charset="0"/>
            </a:endParaRPr>
          </a:p>
        </p:txBody>
      </p:sp>
      <p:graphicFrame>
        <p:nvGraphicFramePr>
          <p:cNvPr id="8" name="Table 7"/>
          <p:cNvGraphicFramePr>
            <a:graphicFrameLocks noGrp="1"/>
          </p:cNvGraphicFramePr>
          <p:nvPr/>
        </p:nvGraphicFramePr>
        <p:xfrm>
          <a:off x="762000" y="4267200"/>
          <a:ext cx="5943600" cy="990600"/>
        </p:xfrm>
        <a:graphic>
          <a:graphicData uri="http://schemas.openxmlformats.org/drawingml/2006/table">
            <a:tbl>
              <a:tblPr firstRow="1" bandRow="1">
                <a:tableStyleId>{2D5ABB26-0587-4C30-8999-92F81FD0307C}</a:tableStyleId>
              </a:tblPr>
              <a:tblGrid>
                <a:gridCol w="1558977"/>
                <a:gridCol w="584615"/>
                <a:gridCol w="1273976"/>
                <a:gridCol w="668656"/>
                <a:gridCol w="1857376"/>
              </a:tblGrid>
              <a:tr h="495300">
                <a:tc>
                  <a:txBody>
                    <a:bodyPr/>
                    <a:lstStyle/>
                    <a:p>
                      <a:pPr algn="r"/>
                      <a:r>
                        <a:rPr lang="fa-IR" dirty="0" smtClean="0"/>
                        <a:t>جزء نمکی</a:t>
                      </a:r>
                      <a:endParaRPr lang="en-US" dirty="0"/>
                    </a:p>
                  </a:txBody>
                  <a:tcPr>
                    <a:lnR>
                      <a:noFill/>
                    </a:lnR>
                    <a:lnB w="12700" cap="flat" cmpd="sng" algn="ctr">
                      <a:solidFill>
                        <a:schemeClr val="tx1"/>
                      </a:solidFill>
                      <a:prstDash val="solid"/>
                      <a:round/>
                      <a:headEnd type="none" w="med" len="med"/>
                      <a:tailEnd type="none" w="med" len="med"/>
                    </a:lnB>
                  </a:tcPr>
                </a:tc>
                <a:tc>
                  <a:txBody>
                    <a:bodyPr/>
                    <a:lstStyle/>
                    <a:p>
                      <a:pPr algn="r"/>
                      <a:r>
                        <a:rPr lang="fa-IR" dirty="0" smtClean="0"/>
                        <a:t>+</a:t>
                      </a:r>
                      <a:endParaRPr lang="en-US"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a-IR" dirty="0" smtClean="0"/>
                        <a:t>اسید</a:t>
                      </a:r>
                      <a:r>
                        <a:rPr lang="fa-IR" baseline="0" dirty="0" smtClean="0"/>
                        <a:t> قوی</a:t>
                      </a:r>
                      <a:endParaRPr lang="en-US" dirty="0"/>
                    </a:p>
                  </a:txBody>
                  <a:tcPr>
                    <a:lnL>
                      <a:noFill/>
                    </a:lnL>
                    <a:lnB w="12700" cap="flat" cmpd="sng" algn="ctr">
                      <a:solidFill>
                        <a:schemeClr val="tx1"/>
                      </a:solidFill>
                      <a:prstDash val="solid"/>
                      <a:round/>
                      <a:headEnd type="none" w="med" len="med"/>
                      <a:tailEnd type="none" w="med" len="med"/>
                    </a:lnB>
                  </a:tcPr>
                </a:tc>
                <a:tc>
                  <a:txBody>
                    <a:bodyPr/>
                    <a:lstStyle/>
                    <a:p>
                      <a:endParaRPr lang="en-US" dirty="0"/>
                    </a:p>
                  </a:txBody>
                  <a:tcPr>
                    <a:lnB w="12700" cap="flat" cmpd="sng" algn="ctr">
                      <a:solidFill>
                        <a:schemeClr val="tx1"/>
                      </a:solidFill>
                      <a:prstDash val="solid"/>
                      <a:round/>
                      <a:headEnd type="none" w="med" len="med"/>
                      <a:tailEnd type="none" w="med" len="med"/>
                    </a:lnB>
                  </a:tcPr>
                </a:tc>
                <a:tc>
                  <a:txBody>
                    <a:bodyPr/>
                    <a:lstStyle/>
                    <a:p>
                      <a:pPr marL="0" algn="l" rtl="0" eaLnBrk="1" latinLnBrk="0" hangingPunct="1"/>
                      <a:r>
                        <a:rPr kumimoji="0" lang="fa-IR" sz="1600" kern="1200" dirty="0" smtClean="0">
                          <a:solidFill>
                            <a:schemeClr val="tx1"/>
                          </a:solidFill>
                          <a:latin typeface="+mn-lt"/>
                          <a:ea typeface="+mn-ea"/>
                          <a:cs typeface="+mn-cs"/>
                        </a:rPr>
                        <a:t>اسید ضعیف+ نمک خنثی</a:t>
                      </a:r>
                      <a:endParaRPr kumimoji="0" lang="en-US" sz="1600" kern="1200" dirty="0" smtClean="0">
                        <a:solidFill>
                          <a:schemeClr val="tx1"/>
                        </a:solidFill>
                        <a:latin typeface="+mn-lt"/>
                        <a:ea typeface="+mn-ea"/>
                        <a:cs typeface="+mn-cs"/>
                      </a:endParaRPr>
                    </a:p>
                  </a:txBody>
                  <a:tcPr>
                    <a:lnB w="12700" cap="flat" cmpd="sng" algn="ctr">
                      <a:solidFill>
                        <a:schemeClr val="tx1"/>
                      </a:solidFill>
                      <a:prstDash val="solid"/>
                      <a:round/>
                      <a:headEnd type="none" w="med" len="med"/>
                      <a:tailEnd type="none" w="med" len="med"/>
                    </a:lnB>
                  </a:tcPr>
                </a:tc>
              </a:tr>
              <a:tr h="495300">
                <a:tc>
                  <a:txBody>
                    <a:bodyPr/>
                    <a:lstStyle/>
                    <a:p>
                      <a:pPr algn="r"/>
                      <a:r>
                        <a:rPr lang="fa-IR" dirty="0" smtClean="0"/>
                        <a:t>باز قوی</a:t>
                      </a:r>
                      <a:endParaRPr lang="en-US" dirty="0"/>
                    </a:p>
                  </a:txBody>
                  <a:tcPr>
                    <a:lnT w="12700" cap="flat" cmpd="sng" algn="ctr">
                      <a:solidFill>
                        <a:schemeClr val="tx1"/>
                      </a:solidFill>
                      <a:prstDash val="solid"/>
                      <a:round/>
                      <a:headEnd type="none" w="med" len="med"/>
                      <a:tailEnd type="none" w="med" len="med"/>
                    </a:lnT>
                  </a:tcPr>
                </a:tc>
                <a:tc>
                  <a:txBody>
                    <a:bodyPr/>
                    <a:lstStyle/>
                    <a:p>
                      <a:pPr algn="r"/>
                      <a:r>
                        <a:rPr lang="fa-IR" dirty="0" smtClean="0"/>
                        <a:t>+</a:t>
                      </a:r>
                      <a:endParaRPr lang="en-US" dirty="0"/>
                    </a:p>
                  </a:txBody>
                  <a:tcPr>
                    <a:lnT w="12700" cap="flat" cmpd="sng" algn="ctr">
                      <a:solidFill>
                        <a:schemeClr val="tx1"/>
                      </a:solidFill>
                      <a:prstDash val="solid"/>
                      <a:round/>
                      <a:headEnd type="none" w="med" len="med"/>
                      <a:tailEnd type="none" w="med" len="med"/>
                    </a:lnT>
                  </a:tcPr>
                </a:tc>
                <a:tc>
                  <a:txBody>
                    <a:bodyPr/>
                    <a:lstStyle/>
                    <a:p>
                      <a:r>
                        <a:rPr lang="fa-IR" dirty="0" smtClean="0"/>
                        <a:t>جزء اسیدی</a:t>
                      </a:r>
                      <a:endParaRPr lang="en-US" dirty="0"/>
                    </a:p>
                  </a:txBody>
                  <a:tcPr>
                    <a:lnT w="12700" cap="flat" cmpd="sng" algn="ctr">
                      <a:solidFill>
                        <a:schemeClr val="tx1"/>
                      </a:solidFill>
                      <a:prstDash val="solid"/>
                      <a:round/>
                      <a:headEnd type="none" w="med" len="med"/>
                      <a:tailEnd type="none" w="med" len="med"/>
                    </a:lnT>
                  </a:tcPr>
                </a:tc>
                <a:tc>
                  <a:txBody>
                    <a:bodyPr/>
                    <a:lstStyle/>
                    <a:p>
                      <a:endParaRPr lang="en-US" dirty="0"/>
                    </a:p>
                  </a:txBody>
                  <a:tcPr>
                    <a:lnT w="12700" cap="flat" cmpd="sng" algn="ctr">
                      <a:solidFill>
                        <a:schemeClr val="tx1"/>
                      </a:solidFill>
                      <a:prstDash val="solid"/>
                      <a:round/>
                      <a:headEnd type="none" w="med" len="med"/>
                      <a:tailEnd type="none" w="med" len="med"/>
                    </a:lnT>
                  </a:tcPr>
                </a:tc>
                <a:tc>
                  <a:txBody>
                    <a:bodyPr/>
                    <a:lstStyle/>
                    <a:p>
                      <a:r>
                        <a:rPr lang="fa-IR" sz="1600" dirty="0" smtClean="0"/>
                        <a:t>باز ضعیف + آب خنثی</a:t>
                      </a:r>
                      <a:endParaRPr lang="en-US" sz="1600" dirty="0"/>
                    </a:p>
                  </a:txBody>
                  <a:tcPr>
                    <a:lnT w="12700" cap="flat" cmpd="sng" algn="ctr">
                      <a:solidFill>
                        <a:schemeClr val="tx1"/>
                      </a:solidFill>
                      <a:prstDash val="solid"/>
                      <a:round/>
                      <a:headEnd type="none" w="med" len="med"/>
                      <a:tailEnd type="none" w="med" len="med"/>
                    </a:lnT>
                  </a:tcPr>
                </a:tc>
              </a:tr>
            </a:tbl>
          </a:graphicData>
        </a:graphic>
      </p:graphicFrame>
      <p:sp>
        <p:nvSpPr>
          <p:cNvPr id="14" name="Right Arrow 13"/>
          <p:cNvSpPr/>
          <p:nvPr/>
        </p:nvSpPr>
        <p:spPr>
          <a:xfrm>
            <a:off x="4267200" y="4449763"/>
            <a:ext cx="457200" cy="46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16" name="Table 15"/>
          <p:cNvGraphicFramePr>
            <a:graphicFrameLocks noGrp="1"/>
          </p:cNvGraphicFramePr>
          <p:nvPr/>
        </p:nvGraphicFramePr>
        <p:xfrm>
          <a:off x="1447800" y="2819400"/>
          <a:ext cx="4876799" cy="741680"/>
        </p:xfrm>
        <a:graphic>
          <a:graphicData uri="http://schemas.openxmlformats.org/drawingml/2006/table">
            <a:tbl>
              <a:tblPr firstRow="1" bandRow="1">
                <a:tableStyleId>{2D5ABB26-0587-4C30-8999-92F81FD0307C}</a:tableStyleId>
              </a:tblPr>
              <a:tblGrid>
                <a:gridCol w="990599"/>
                <a:gridCol w="402772"/>
                <a:gridCol w="3483428"/>
              </a:tblGrid>
              <a:tr h="370840">
                <a:tc>
                  <a:txBody>
                    <a:bodyPr/>
                    <a:lstStyle/>
                    <a:p>
                      <a:pPr algn="l"/>
                      <a:r>
                        <a:rPr lang="fa-IR" dirty="0" smtClean="0"/>
                        <a:t>جزء نمکی</a:t>
                      </a:r>
                      <a:endParaRPr lang="en-US" dirty="0"/>
                    </a:p>
                  </a:txBody>
                  <a:tcPr>
                    <a:lnB w="12700" cap="flat" cmpd="sng" algn="ctr">
                      <a:solidFill>
                        <a:schemeClr val="tx1"/>
                      </a:solidFill>
                      <a:prstDash val="solid"/>
                      <a:round/>
                      <a:headEnd type="none" w="med" len="med"/>
                      <a:tailEnd type="none" w="med" len="med"/>
                    </a:lnB>
                  </a:tcPr>
                </a:tc>
                <a:tc>
                  <a:txBody>
                    <a:bodyPr/>
                    <a:lstStyle/>
                    <a:p>
                      <a:pPr algn="l"/>
                      <a:r>
                        <a:rPr lang="fa-IR" dirty="0" smtClean="0"/>
                        <a:t>=</a:t>
                      </a:r>
                      <a:endParaRPr lang="en-US" dirty="0"/>
                    </a:p>
                  </a:txBody>
                  <a:tcPr>
                    <a:lnB w="12700" cap="flat" cmpd="sng" algn="ctr">
                      <a:solidFill>
                        <a:schemeClr val="tx1"/>
                      </a:solidFill>
                      <a:prstDash val="solid"/>
                      <a:round/>
                      <a:headEnd type="none" w="med" len="med"/>
                      <a:tailEnd type="none" w="med" len="med"/>
                    </a:lnB>
                  </a:tcPr>
                </a:tc>
                <a:tc>
                  <a:txBody>
                    <a:bodyPr/>
                    <a:lstStyle/>
                    <a:p>
                      <a:pPr algn="l" rtl="1"/>
                      <a:r>
                        <a:rPr lang="fa-IR" dirty="0" smtClean="0"/>
                        <a:t>جلوگیری از کاهش</a:t>
                      </a:r>
                      <a:r>
                        <a:rPr lang="fa-IR" baseline="0" dirty="0" smtClean="0"/>
                        <a:t> </a:t>
                      </a:r>
                      <a:r>
                        <a:rPr lang="fa-IR" dirty="0" smtClean="0"/>
                        <a:t>سریع </a:t>
                      </a:r>
                      <a:r>
                        <a:rPr lang="en-US" sz="1800" dirty="0" smtClean="0">
                          <a:latin typeface="Arial" pitchFamily="34" charset="0"/>
                          <a:cs typeface="Arial" pitchFamily="34" charset="0"/>
                        </a:rPr>
                        <a:t>pH</a:t>
                      </a:r>
                      <a:endParaRPr lang="en-US" dirty="0"/>
                    </a:p>
                  </a:txBody>
                  <a:tcPr>
                    <a:lnB w="12700" cap="flat" cmpd="sng" algn="ctr">
                      <a:solidFill>
                        <a:schemeClr val="tx1"/>
                      </a:solidFill>
                      <a:prstDash val="solid"/>
                      <a:round/>
                      <a:headEnd type="none" w="med" len="med"/>
                      <a:tailEnd type="none" w="med" len="med"/>
                    </a:lnB>
                  </a:tcPr>
                </a:tc>
              </a:tr>
              <a:tr h="370840">
                <a:tc>
                  <a:txBody>
                    <a:bodyPr/>
                    <a:lstStyle/>
                    <a:p>
                      <a:pPr algn="l" rtl="1"/>
                      <a:r>
                        <a:rPr lang="fa-IR" sz="1600" dirty="0" smtClean="0"/>
                        <a:t>جزء اسیدی</a:t>
                      </a:r>
                      <a:endParaRPr lang="en-US" sz="1600" dirty="0"/>
                    </a:p>
                  </a:txBody>
                  <a:tcPr>
                    <a:lnT w="12700" cap="flat" cmpd="sng" algn="ctr">
                      <a:solidFill>
                        <a:schemeClr val="tx1"/>
                      </a:solidFill>
                      <a:prstDash val="solid"/>
                      <a:round/>
                      <a:headEnd type="none" w="med" len="med"/>
                      <a:tailEnd type="none" w="med" len="med"/>
                    </a:lnT>
                  </a:tcPr>
                </a:tc>
                <a:tc>
                  <a:txBody>
                    <a:bodyPr/>
                    <a:lstStyle/>
                    <a:p>
                      <a:pPr algn="l"/>
                      <a:r>
                        <a:rPr lang="fa-IR" dirty="0" smtClean="0"/>
                        <a:t>=</a:t>
                      </a:r>
                      <a:endParaRPr lang="en-US" dirty="0"/>
                    </a:p>
                  </a:txBody>
                  <a:tcPr>
                    <a:lnT w="12700" cap="flat" cmpd="sng" algn="ctr">
                      <a:solidFill>
                        <a:schemeClr val="tx1"/>
                      </a:solidFill>
                      <a:prstDash val="solid"/>
                      <a:round/>
                      <a:headEnd type="none" w="med" len="med"/>
                      <a:tailEnd type="none" w="med" len="med"/>
                    </a:lnT>
                  </a:tcPr>
                </a:tc>
                <a:tc>
                  <a:txBody>
                    <a:bodyPr/>
                    <a:lstStyle/>
                    <a:p>
                      <a:pPr algn="l" rtl="1"/>
                      <a:r>
                        <a:rPr lang="fa-IR" dirty="0" smtClean="0"/>
                        <a:t>جلوگیری از افزایش سریع </a:t>
                      </a:r>
                      <a:r>
                        <a:rPr lang="en-US" sz="1800" dirty="0" smtClean="0">
                          <a:latin typeface="Arial" pitchFamily="34" charset="0"/>
                          <a:cs typeface="Arial" pitchFamily="34" charset="0"/>
                        </a:rPr>
                        <a:t>pH</a:t>
                      </a:r>
                      <a:endParaRPr lang="en-US" dirty="0"/>
                    </a:p>
                  </a:txBody>
                  <a:tcPr>
                    <a:lnT w="12700" cap="flat" cmpd="sng" algn="ctr">
                      <a:solidFill>
                        <a:schemeClr val="tx1"/>
                      </a:solidFill>
                      <a:prstDash val="solid"/>
                      <a:round/>
                      <a:headEnd type="none" w="med" len="med"/>
                      <a:tailEnd type="none" w="med" len="med"/>
                    </a:lnT>
                  </a:tcPr>
                </a:tc>
              </a:tr>
            </a:tbl>
          </a:graphicData>
        </a:graphic>
      </p:graphicFrame>
      <p:sp>
        <p:nvSpPr>
          <p:cNvPr id="17" name="Right Arrow 16"/>
          <p:cNvSpPr/>
          <p:nvPr/>
        </p:nvSpPr>
        <p:spPr>
          <a:xfrm>
            <a:off x="4267200" y="4983163"/>
            <a:ext cx="457200" cy="46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9" name="Straight Connector 18"/>
          <p:cNvCxnSpPr/>
          <p:nvPr/>
        </p:nvCxnSpPr>
        <p:spPr>
          <a:xfrm>
            <a:off x="3886200" y="5942013"/>
            <a:ext cx="914400" cy="1587"/>
          </a:xfrm>
          <a:prstGeom prst="line">
            <a:avLst/>
          </a:prstGeom>
        </p:spPr>
        <p:style>
          <a:lnRef idx="1">
            <a:schemeClr val="accent1"/>
          </a:lnRef>
          <a:fillRef idx="0">
            <a:schemeClr val="accent1"/>
          </a:fillRef>
          <a:effectRef idx="0">
            <a:schemeClr val="accent1"/>
          </a:effectRef>
          <a:fontRef idx="minor">
            <a:schemeClr val="tx1"/>
          </a:fontRef>
        </p:style>
      </p:cxnSp>
      <p:sp>
        <p:nvSpPr>
          <p:cNvPr id="35867" name="Content Placeholder 2"/>
          <p:cNvSpPr txBox="1">
            <a:spLocks/>
          </p:cNvSpPr>
          <p:nvPr/>
        </p:nvSpPr>
        <p:spPr bwMode="auto">
          <a:xfrm>
            <a:off x="381000" y="1524000"/>
            <a:ext cx="8229600" cy="4922838"/>
          </a:xfrm>
          <a:prstGeom prst="rect">
            <a:avLst/>
          </a:prstGeom>
          <a:noFill/>
          <a:ln w="9525">
            <a:noFill/>
            <a:miter lim="800000"/>
            <a:headEnd/>
            <a:tailEnd/>
          </a:ln>
        </p:spPr>
        <p:txBody>
          <a:bodyPr/>
          <a:lstStyle/>
          <a:p>
            <a:pPr marL="342900" indent="-342900" algn="r" rtl="1">
              <a:spcBef>
                <a:spcPct val="20000"/>
              </a:spcBef>
              <a:buFont typeface="Wingdings 2" pitchFamily="18" charset="2"/>
              <a:buNone/>
            </a:pPr>
            <a:r>
              <a:rPr lang="fa-IR" sz="2800"/>
              <a:t>        </a:t>
            </a:r>
          </a:p>
          <a:p>
            <a:pPr marL="342900" indent="-342900" algn="r" rtl="1">
              <a:spcBef>
                <a:spcPct val="20000"/>
              </a:spcBef>
              <a:buFont typeface="Wingdings 2" pitchFamily="18" charset="2"/>
              <a:buNone/>
            </a:pPr>
            <a:endParaRPr lang="en-US" sz="280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Effect transition="in" filter="blinds(horizontal)">
                                      <p:cBhvr>
                                        <p:cTn id="7" dur="500"/>
                                        <p:tgtEl>
                                          <p:spTgt spid="143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u="sng" smtClean="0"/>
              <a:t>Buffering systems in the blood:</a:t>
            </a:r>
          </a:p>
        </p:txBody>
      </p:sp>
      <p:sp>
        <p:nvSpPr>
          <p:cNvPr id="3" name="Content Placeholder 2"/>
          <p:cNvSpPr>
            <a:spLocks noGrp="1"/>
          </p:cNvSpPr>
          <p:nvPr>
            <p:ph idx="1"/>
          </p:nvPr>
        </p:nvSpPr>
        <p:spPr/>
        <p:txBody>
          <a:bodyPr rtlCol="0">
            <a:normAutofit lnSpcReduction="10000"/>
          </a:bodyPr>
          <a:lstStyle/>
          <a:p>
            <a:pPr fontAlgn="auto">
              <a:spcAft>
                <a:spcPts val="0"/>
              </a:spcAft>
              <a:defRPr/>
            </a:pPr>
            <a:r>
              <a:rPr lang="en-US" dirty="0" smtClean="0">
                <a:solidFill>
                  <a:schemeClr val="bg1"/>
                </a:solidFill>
              </a:rPr>
              <a:t>Bicarbonate (50% of the total buffering capacity)</a:t>
            </a:r>
          </a:p>
          <a:p>
            <a:pPr fontAlgn="auto">
              <a:spcAft>
                <a:spcPts val="0"/>
              </a:spcAft>
              <a:defRPr/>
            </a:pPr>
            <a:endParaRPr lang="en-US" dirty="0" smtClean="0">
              <a:solidFill>
                <a:schemeClr val="bg1"/>
              </a:solidFill>
            </a:endParaRPr>
          </a:p>
          <a:p>
            <a:pPr fontAlgn="auto">
              <a:spcAft>
                <a:spcPts val="0"/>
              </a:spcAft>
              <a:defRPr/>
            </a:pPr>
            <a:r>
              <a:rPr lang="en-US" dirty="0" smtClean="0">
                <a:solidFill>
                  <a:schemeClr val="bg1"/>
                </a:solidFill>
              </a:rPr>
              <a:t>Hemoglobin (35% of the total buffering capacity)</a:t>
            </a:r>
          </a:p>
          <a:p>
            <a:pPr fontAlgn="auto">
              <a:spcAft>
                <a:spcPts val="0"/>
              </a:spcAft>
              <a:defRPr/>
            </a:pPr>
            <a:endParaRPr lang="en-US" dirty="0" smtClean="0">
              <a:solidFill>
                <a:schemeClr val="bg1"/>
              </a:solidFill>
            </a:endParaRPr>
          </a:p>
          <a:p>
            <a:pPr fontAlgn="auto">
              <a:spcAft>
                <a:spcPts val="0"/>
              </a:spcAft>
              <a:defRPr/>
            </a:pPr>
            <a:r>
              <a:rPr lang="en-US" dirty="0" smtClean="0">
                <a:solidFill>
                  <a:schemeClr val="bg1"/>
                </a:solidFill>
              </a:rPr>
              <a:t>Phosphate</a:t>
            </a:r>
          </a:p>
          <a:p>
            <a:pPr lvl="7">
              <a:buFontTx/>
              <a:buNone/>
              <a:defRPr/>
            </a:pPr>
            <a:r>
              <a:rPr lang="en-US" dirty="0" smtClean="0">
                <a:solidFill>
                  <a:schemeClr val="bg1"/>
                </a:solidFill>
              </a:rPr>
              <a:t>	  (15% of the total buffering capacity)</a:t>
            </a:r>
          </a:p>
          <a:p>
            <a:pPr fontAlgn="auto">
              <a:spcAft>
                <a:spcPts val="0"/>
              </a:spcAft>
              <a:defRPr/>
            </a:pPr>
            <a:r>
              <a:rPr lang="en-US" dirty="0" smtClean="0">
                <a:solidFill>
                  <a:schemeClr val="bg1"/>
                </a:solidFill>
              </a:rPr>
              <a:t>Plasma proteins</a:t>
            </a:r>
            <a:endParaRPr lang="en-US" dirty="0">
              <a:solidFill>
                <a:schemeClr val="bg1"/>
              </a:solidFill>
            </a:endParaRPr>
          </a:p>
        </p:txBody>
      </p:sp>
      <p:sp>
        <p:nvSpPr>
          <p:cNvPr id="6" name="Right Brace 5"/>
          <p:cNvSpPr/>
          <p:nvPr/>
        </p:nvSpPr>
        <p:spPr>
          <a:xfrm>
            <a:off x="3657600" y="4876800"/>
            <a:ext cx="228600" cy="8382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fa-IR" smtClean="0"/>
              <a:t>مهمترین بافرهای شیمیایی</a:t>
            </a:r>
            <a:endParaRPr lang="en-US" smtClean="0"/>
          </a:p>
        </p:txBody>
      </p:sp>
      <p:sp>
        <p:nvSpPr>
          <p:cNvPr id="37891" name="Content Placeholder 2"/>
          <p:cNvSpPr>
            <a:spLocks noGrp="1"/>
          </p:cNvSpPr>
          <p:nvPr>
            <p:ph idx="1"/>
          </p:nvPr>
        </p:nvSpPr>
        <p:spPr/>
        <p:txBody>
          <a:bodyPr/>
          <a:lstStyle/>
          <a:p>
            <a:r>
              <a:rPr lang="en-US" b="1" smtClean="0"/>
              <a:t>Bicarb buffer </a:t>
            </a:r>
            <a:r>
              <a:rPr lang="en-US" smtClean="0"/>
              <a:t>- mainly responsible for buffering blood and interstitial fluid</a:t>
            </a:r>
            <a:endParaRPr lang="fa-IR" smtClean="0"/>
          </a:p>
          <a:p>
            <a:r>
              <a:rPr lang="en-US" smtClean="0"/>
              <a:t>It neutralizes acid or base (alaki) by removing or absorbing HYDROGEN IONS(</a:t>
            </a:r>
            <a:r>
              <a:rPr lang="en-GB" b="1" smtClean="0">
                <a:cs typeface="Arial" pitchFamily="34" charset="0"/>
              </a:rPr>
              <a:t>H</a:t>
            </a:r>
            <a:r>
              <a:rPr lang="en-GB" b="1" baseline="30000" smtClean="0">
                <a:cs typeface="Arial" pitchFamily="34" charset="0"/>
              </a:rPr>
              <a:t>+</a:t>
            </a:r>
            <a:r>
              <a:rPr lang="en-GB" b="1" smtClean="0">
                <a:cs typeface="Arial" pitchFamily="34" charset="0"/>
              </a:rPr>
              <a:t> )</a:t>
            </a:r>
            <a:r>
              <a:rPr lang="en-US" smtClean="0"/>
              <a:t>.</a:t>
            </a:r>
          </a:p>
          <a:p>
            <a:pPr algn="ctr">
              <a:buFont typeface="Arial" pitchFamily="34" charset="0"/>
              <a:buNone/>
            </a:pPr>
            <a:r>
              <a:rPr lang="en-GB" b="1" smtClean="0"/>
              <a:t>CO</a:t>
            </a:r>
            <a:r>
              <a:rPr lang="en-GB" b="1" baseline="-25000" smtClean="0"/>
              <a:t>2</a:t>
            </a:r>
            <a:r>
              <a:rPr lang="en-GB" b="1" smtClean="0"/>
              <a:t> + H</a:t>
            </a:r>
            <a:r>
              <a:rPr lang="en-GB" b="1" baseline="-25000" smtClean="0"/>
              <a:t>2</a:t>
            </a:r>
            <a:r>
              <a:rPr lang="en-GB" b="1" smtClean="0"/>
              <a:t>0 </a:t>
            </a:r>
            <a:r>
              <a:rPr lang="en-GB" b="1" smtClean="0">
                <a:cs typeface="Arial" pitchFamily="34" charset="0"/>
              </a:rPr>
              <a:t>↔ H</a:t>
            </a:r>
            <a:r>
              <a:rPr lang="en-GB" b="1" baseline="-25000" smtClean="0">
                <a:cs typeface="Arial" pitchFamily="34" charset="0"/>
              </a:rPr>
              <a:t>2</a:t>
            </a:r>
            <a:r>
              <a:rPr lang="en-GB" b="1" smtClean="0">
                <a:cs typeface="Arial" pitchFamily="34" charset="0"/>
              </a:rPr>
              <a:t>CO</a:t>
            </a:r>
            <a:r>
              <a:rPr lang="en-GB" b="1" baseline="-25000" smtClean="0">
                <a:cs typeface="Arial" pitchFamily="34" charset="0"/>
              </a:rPr>
              <a:t>3</a:t>
            </a:r>
            <a:r>
              <a:rPr lang="en-GB" b="1" smtClean="0">
                <a:cs typeface="Arial" pitchFamily="34" charset="0"/>
              </a:rPr>
              <a:t> ↔ H</a:t>
            </a:r>
            <a:r>
              <a:rPr lang="en-GB" b="1" baseline="30000" smtClean="0">
                <a:cs typeface="Arial" pitchFamily="34" charset="0"/>
              </a:rPr>
              <a:t>+</a:t>
            </a:r>
            <a:r>
              <a:rPr lang="en-GB" b="1" smtClean="0">
                <a:cs typeface="Arial" pitchFamily="34" charset="0"/>
              </a:rPr>
              <a:t> + HCO</a:t>
            </a:r>
            <a:r>
              <a:rPr lang="en-GB" b="1" baseline="-25000" smtClean="0">
                <a:cs typeface="Arial" pitchFamily="34" charset="0"/>
              </a:rPr>
              <a:t>3</a:t>
            </a:r>
            <a:r>
              <a:rPr lang="en-GB" b="1" baseline="30000" smtClean="0">
                <a:cs typeface="Arial" pitchFamily="34" charset="0"/>
              </a:rPr>
              <a:t>-</a:t>
            </a:r>
          </a:p>
          <a:p>
            <a:endParaRPr lang="en-US" smtClean="0"/>
          </a:p>
          <a:p>
            <a:r>
              <a:rPr lang="en-US" b="1" smtClean="0"/>
              <a:t>Phosphate buffer </a:t>
            </a:r>
            <a:r>
              <a:rPr lang="en-US" smtClean="0"/>
              <a:t>- effective in renal tubules</a:t>
            </a:r>
          </a:p>
          <a:p>
            <a:r>
              <a:rPr lang="en-US" b="1" smtClean="0"/>
              <a:t>Protein buffers </a:t>
            </a:r>
            <a:r>
              <a:rPr lang="en-US" smtClean="0"/>
              <a:t>- most plentiful - hemoglobin</a:t>
            </a:r>
          </a:p>
          <a:p>
            <a:endParaRPr lang="en-US" smtClean="0"/>
          </a:p>
        </p:txBody>
      </p:sp>
      <p:pic>
        <p:nvPicPr>
          <p:cNvPr id="4" name="Picture 4" descr="bicarb buffer"/>
          <p:cNvPicPr>
            <a:picLocks noChangeAspect="1" noChangeArrowheads="1"/>
          </p:cNvPicPr>
          <p:nvPr/>
        </p:nvPicPr>
        <p:blipFill>
          <a:blip r:embed="rId2"/>
          <a:srcRect/>
          <a:stretch>
            <a:fillRect/>
          </a:stretch>
        </p:blipFill>
        <p:spPr bwMode="auto">
          <a:xfrm>
            <a:off x="1600200" y="457200"/>
            <a:ext cx="7315200" cy="5486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type="body" sz="half" idx="4294967295"/>
          </p:nvPr>
        </p:nvSpPr>
        <p:spPr>
          <a:xfrm>
            <a:off x="0" y="5367338"/>
            <a:ext cx="5486400" cy="804862"/>
          </a:xfrm>
        </p:spPr>
        <p:txBody>
          <a:bodyPr rtlCol="0">
            <a:normAutofit fontScale="25000" lnSpcReduction="20000"/>
          </a:bodyPr>
          <a:lstStyle/>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buFontTx/>
              <a:buNone/>
              <a:defRPr/>
            </a:pPr>
            <a:endParaRPr lang="en-US" smtClean="0">
              <a:solidFill>
                <a:schemeClr val="tx2"/>
              </a:solidFill>
            </a:endParaRPr>
          </a:p>
          <a:p>
            <a:pPr fontAlgn="auto">
              <a:spcAft>
                <a:spcPts val="0"/>
              </a:spcAft>
              <a:defRPr/>
            </a:pPr>
            <a:r>
              <a:rPr lang="en-US" smtClean="0">
                <a:solidFill>
                  <a:schemeClr val="tx2"/>
                </a:solidFill>
              </a:rPr>
              <a:t>d</a:t>
            </a:r>
          </a:p>
        </p:txBody>
      </p:sp>
      <p:pic>
        <p:nvPicPr>
          <p:cNvPr id="38915" name="Picture 3" descr="Hemo_Banner.jpg"/>
          <p:cNvPicPr>
            <a:picLocks noChangeAspect="1"/>
          </p:cNvPicPr>
          <p:nvPr/>
        </p:nvPicPr>
        <p:blipFill>
          <a:blip r:embed="rId2"/>
          <a:srcRect/>
          <a:stretch>
            <a:fillRect/>
          </a:stretch>
        </p:blipFill>
        <p:spPr bwMode="auto">
          <a:xfrm>
            <a:off x="1752600" y="533400"/>
            <a:ext cx="5715000" cy="2105025"/>
          </a:xfrm>
          <a:prstGeom prst="rect">
            <a:avLst/>
          </a:prstGeom>
          <a:noFill/>
          <a:ln w="9525">
            <a:noFill/>
            <a:miter lim="800000"/>
            <a:headEnd/>
            <a:tailEnd/>
          </a:ln>
        </p:spPr>
      </p:pic>
      <p:sp>
        <p:nvSpPr>
          <p:cNvPr id="38916" name="TextBox 7"/>
          <p:cNvSpPr txBox="1">
            <a:spLocks noChangeArrowheads="1"/>
          </p:cNvSpPr>
          <p:nvPr/>
        </p:nvSpPr>
        <p:spPr bwMode="auto">
          <a:xfrm>
            <a:off x="457200" y="2667000"/>
            <a:ext cx="8382000" cy="2000250"/>
          </a:xfrm>
          <a:prstGeom prst="rect">
            <a:avLst/>
          </a:prstGeom>
          <a:noFill/>
          <a:ln w="9525">
            <a:noFill/>
            <a:miter lim="800000"/>
            <a:headEnd/>
            <a:tailEnd/>
          </a:ln>
        </p:spPr>
        <p:txBody>
          <a:bodyPr>
            <a:spAutoFit/>
          </a:bodyPr>
          <a:lstStyle/>
          <a:p>
            <a:pPr>
              <a:buFont typeface="Arial" pitchFamily="34" charset="0"/>
              <a:buChar char="•"/>
            </a:pPr>
            <a:r>
              <a:rPr lang="en-US" sz="2400">
                <a:solidFill>
                  <a:schemeClr val="tx2"/>
                </a:solidFill>
                <a:latin typeface="Calibri" pitchFamily="34" charset="0"/>
              </a:rPr>
              <a:t> </a:t>
            </a:r>
            <a:r>
              <a:rPr lang="en-US" sz="2000">
                <a:solidFill>
                  <a:schemeClr val="tx2"/>
                </a:solidFill>
                <a:latin typeface="Calibri" pitchFamily="34" charset="0"/>
              </a:rPr>
              <a:t>Hemoglobin exists as a weak acid and a salt in erythrocytes, this     </a:t>
            </a:r>
          </a:p>
          <a:p>
            <a:r>
              <a:rPr lang="en-US" sz="2000">
                <a:solidFill>
                  <a:schemeClr val="tx2"/>
                </a:solidFill>
                <a:latin typeface="Calibri" pitchFamily="34" charset="0"/>
              </a:rPr>
              <a:t>   permits it to act as a buffer.</a:t>
            </a:r>
          </a:p>
          <a:p>
            <a:pPr>
              <a:buFont typeface="Arial" pitchFamily="34" charset="0"/>
              <a:buChar char="•"/>
            </a:pPr>
            <a:r>
              <a:rPr lang="en-US" sz="2000">
                <a:solidFill>
                  <a:schemeClr val="tx2"/>
                </a:solidFill>
                <a:latin typeface="Calibri" pitchFamily="34" charset="0"/>
              </a:rPr>
              <a:t> Hemoglobin's buffering action occurs when its reduced form binds with       </a:t>
            </a:r>
          </a:p>
          <a:p>
            <a:r>
              <a:rPr lang="en-US" sz="2000">
                <a:solidFill>
                  <a:schemeClr val="tx2"/>
                </a:solidFill>
                <a:latin typeface="Calibri" pitchFamily="34" charset="0"/>
              </a:rPr>
              <a:t>  H+ ion.</a:t>
            </a:r>
          </a:p>
          <a:p>
            <a:pPr>
              <a:buFont typeface="Arial" pitchFamily="34" charset="0"/>
              <a:buChar char="•"/>
            </a:pPr>
            <a:r>
              <a:rPr lang="en-US" sz="2000">
                <a:solidFill>
                  <a:schemeClr val="tx2"/>
                </a:solidFill>
                <a:latin typeface="Calibri" pitchFamily="34" charset="0"/>
              </a:rPr>
              <a:t> Carbon dioxide can also be transported by hemoglobin </a:t>
            </a:r>
          </a:p>
          <a:p>
            <a:r>
              <a:rPr lang="en-US" sz="2000">
                <a:solidFill>
                  <a:schemeClr val="tx2"/>
                </a:solidFill>
                <a:latin typeface="Calibri" pitchFamily="34" charset="0"/>
              </a:rPr>
              <a:t>  (carbaminohemoglobin) adding to its buffering capacity.</a:t>
            </a:r>
          </a:p>
        </p:txBody>
      </p:sp>
      <p:sp>
        <p:nvSpPr>
          <p:cNvPr id="38917" name="TextBox 8"/>
          <p:cNvSpPr txBox="1">
            <a:spLocks noChangeArrowheads="1"/>
          </p:cNvSpPr>
          <p:nvPr/>
        </p:nvSpPr>
        <p:spPr bwMode="auto">
          <a:xfrm>
            <a:off x="914400" y="304800"/>
            <a:ext cx="6858000" cy="523875"/>
          </a:xfrm>
          <a:prstGeom prst="rect">
            <a:avLst/>
          </a:prstGeom>
          <a:noFill/>
          <a:ln w="9525">
            <a:noFill/>
            <a:miter lim="800000"/>
            <a:headEnd/>
            <a:tailEnd/>
          </a:ln>
        </p:spPr>
        <p:txBody>
          <a:bodyPr>
            <a:spAutoFit/>
          </a:bodyPr>
          <a:lstStyle/>
          <a:p>
            <a:pPr algn="ctr"/>
            <a:r>
              <a:rPr lang="en-US" sz="2800" u="sng">
                <a:solidFill>
                  <a:schemeClr val="tx2"/>
                </a:solidFill>
                <a:latin typeface="Calibri" pitchFamily="34" charset="0"/>
              </a:rPr>
              <a:t>Hemoglobin Buffer System:</a:t>
            </a:r>
            <a:endParaRPr lang="en-US" sz="2800">
              <a:solidFill>
                <a:schemeClr val="tx2"/>
              </a:solidFill>
              <a:latin typeface="Calibri" pitchFamily="34" charset="0"/>
            </a:endParaRPr>
          </a:p>
        </p:txBody>
      </p:sp>
      <p:sp>
        <p:nvSpPr>
          <p:cNvPr id="6" name="Oval 5"/>
          <p:cNvSpPr/>
          <p:nvPr/>
        </p:nvSpPr>
        <p:spPr>
          <a:xfrm>
            <a:off x="3286125" y="4357688"/>
            <a:ext cx="2643188" cy="1928812"/>
          </a:xfrm>
          <a:prstGeom prst="ellipse">
            <a:avLst/>
          </a:prstGeom>
          <a:solidFill>
            <a:srgbClr val="9A6B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38919" name="TextBox 4"/>
          <p:cNvSpPr txBox="1">
            <a:spLocks noChangeArrowheads="1"/>
          </p:cNvSpPr>
          <p:nvPr/>
        </p:nvSpPr>
        <p:spPr bwMode="auto">
          <a:xfrm>
            <a:off x="3929063" y="4572000"/>
            <a:ext cx="4071937" cy="461963"/>
          </a:xfrm>
          <a:prstGeom prst="rect">
            <a:avLst/>
          </a:prstGeom>
          <a:noFill/>
          <a:ln w="9525">
            <a:noFill/>
            <a:miter lim="800000"/>
            <a:headEnd/>
            <a:tailEnd/>
          </a:ln>
        </p:spPr>
        <p:txBody>
          <a:bodyPr>
            <a:spAutoFit/>
          </a:bodyPr>
          <a:lstStyle/>
          <a:p>
            <a:r>
              <a:rPr lang="en-GB" sz="2400" b="1">
                <a:latin typeface="Calibri" pitchFamily="34" charset="0"/>
              </a:rPr>
              <a:t>H</a:t>
            </a:r>
            <a:r>
              <a:rPr lang="en-GB" sz="2400" b="1" baseline="30000">
                <a:latin typeface="Calibri" pitchFamily="34" charset="0"/>
              </a:rPr>
              <a:t>+</a:t>
            </a:r>
            <a:r>
              <a:rPr lang="en-GB" sz="2400" b="1">
                <a:latin typeface="Calibri" pitchFamily="34" charset="0"/>
              </a:rPr>
              <a:t> + Hb → H</a:t>
            </a:r>
            <a:r>
              <a:rPr lang="en-GB" sz="2400" b="1" baseline="30000">
                <a:latin typeface="Calibri" pitchFamily="34" charset="0"/>
              </a:rPr>
              <a:t>+</a:t>
            </a:r>
            <a:r>
              <a:rPr lang="en-GB" sz="2400" b="1">
                <a:latin typeface="Calibri" pitchFamily="34" charset="0"/>
              </a:rPr>
              <a:t>Hb (buffering)</a:t>
            </a:r>
          </a:p>
        </p:txBody>
      </p:sp>
      <p:sp>
        <p:nvSpPr>
          <p:cNvPr id="38920" name="TextBox 5"/>
          <p:cNvSpPr txBox="1">
            <a:spLocks noChangeArrowheads="1"/>
          </p:cNvSpPr>
          <p:nvPr/>
        </p:nvSpPr>
        <p:spPr bwMode="auto">
          <a:xfrm>
            <a:off x="1071563" y="4929188"/>
            <a:ext cx="1357312" cy="461962"/>
          </a:xfrm>
          <a:prstGeom prst="rect">
            <a:avLst/>
          </a:prstGeom>
          <a:noFill/>
          <a:ln w="9525">
            <a:noFill/>
            <a:miter lim="800000"/>
            <a:headEnd/>
            <a:tailEnd/>
          </a:ln>
        </p:spPr>
        <p:txBody>
          <a:bodyPr>
            <a:spAutoFit/>
          </a:bodyPr>
          <a:lstStyle/>
          <a:p>
            <a:r>
              <a:rPr lang="en-GB" sz="2400" b="1">
                <a:latin typeface="Calibri" pitchFamily="34" charset="0"/>
              </a:rPr>
              <a:t>CO</a:t>
            </a:r>
            <a:r>
              <a:rPr lang="en-GB" sz="2400" b="1" baseline="-25000">
                <a:latin typeface="Calibri" pitchFamily="34" charset="0"/>
              </a:rPr>
              <a:t>2</a:t>
            </a:r>
            <a:endParaRPr lang="en-GB" sz="2400" b="1">
              <a:latin typeface="Calibri" pitchFamily="34" charset="0"/>
            </a:endParaRPr>
          </a:p>
        </p:txBody>
      </p:sp>
      <p:sp>
        <p:nvSpPr>
          <p:cNvPr id="9" name="Freeform 8"/>
          <p:cNvSpPr/>
          <p:nvPr/>
        </p:nvSpPr>
        <p:spPr>
          <a:xfrm>
            <a:off x="1700213" y="4911725"/>
            <a:ext cx="2511425" cy="495300"/>
          </a:xfrm>
          <a:custGeom>
            <a:avLst/>
            <a:gdLst>
              <a:gd name="connsiteX0" fmla="*/ 0 w 2511380"/>
              <a:gd name="connsiteY0" fmla="*/ 279043 h 495837"/>
              <a:gd name="connsiteX1" fmla="*/ 450761 w 2511380"/>
              <a:gd name="connsiteY1" fmla="*/ 34344 h 495837"/>
              <a:gd name="connsiteX2" fmla="*/ 759854 w 2511380"/>
              <a:gd name="connsiteY2" fmla="*/ 485105 h 495837"/>
              <a:gd name="connsiteX3" fmla="*/ 1326524 w 2511380"/>
              <a:gd name="connsiteY3" fmla="*/ 98739 h 495837"/>
              <a:gd name="connsiteX4" fmla="*/ 1700012 w 2511380"/>
              <a:gd name="connsiteY4" fmla="*/ 433589 h 495837"/>
              <a:gd name="connsiteX5" fmla="*/ 2150772 w 2511380"/>
              <a:gd name="connsiteY5" fmla="*/ 227527 h 495837"/>
              <a:gd name="connsiteX6" fmla="*/ 2459865 w 2511380"/>
              <a:gd name="connsiteY6" fmla="*/ 369195 h 495837"/>
              <a:gd name="connsiteX7" fmla="*/ 2459865 w 2511380"/>
              <a:gd name="connsiteY7" fmla="*/ 343437 h 49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1380" h="495837">
                <a:moveTo>
                  <a:pt x="0" y="279043"/>
                </a:moveTo>
                <a:cubicBezTo>
                  <a:pt x="162059" y="139521"/>
                  <a:pt x="324119" y="0"/>
                  <a:pt x="450761" y="34344"/>
                </a:cubicBezTo>
                <a:cubicBezTo>
                  <a:pt x="577403" y="68688"/>
                  <a:pt x="613894" y="474373"/>
                  <a:pt x="759854" y="485105"/>
                </a:cubicBezTo>
                <a:cubicBezTo>
                  <a:pt x="905814" y="495837"/>
                  <a:pt x="1169831" y="107325"/>
                  <a:pt x="1326524" y="98739"/>
                </a:cubicBezTo>
                <a:cubicBezTo>
                  <a:pt x="1483217" y="90153"/>
                  <a:pt x="1562637" y="412124"/>
                  <a:pt x="1700012" y="433589"/>
                </a:cubicBezTo>
                <a:cubicBezTo>
                  <a:pt x="1837387" y="455054"/>
                  <a:pt x="2024130" y="238259"/>
                  <a:pt x="2150772" y="227527"/>
                </a:cubicBezTo>
                <a:cubicBezTo>
                  <a:pt x="2277414" y="216795"/>
                  <a:pt x="2408350" y="349877"/>
                  <a:pt x="2459865" y="369195"/>
                </a:cubicBezTo>
                <a:cubicBezTo>
                  <a:pt x="2511380" y="388513"/>
                  <a:pt x="2485622" y="365975"/>
                  <a:pt x="2459865" y="343437"/>
                </a:cubicBezTo>
              </a:path>
            </a:pathLst>
          </a:custGeom>
          <a:ln>
            <a:tailEnd type="triangle" w="lg" len="lg"/>
          </a:ln>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en-GB"/>
          </a:p>
        </p:txBody>
      </p:sp>
      <p:sp>
        <p:nvSpPr>
          <p:cNvPr id="38922" name="TextBox 8"/>
          <p:cNvSpPr txBox="1">
            <a:spLocks noChangeArrowheads="1"/>
          </p:cNvSpPr>
          <p:nvPr/>
        </p:nvSpPr>
        <p:spPr bwMode="auto">
          <a:xfrm>
            <a:off x="4143375" y="5287963"/>
            <a:ext cx="3429000" cy="1570037"/>
          </a:xfrm>
          <a:prstGeom prst="rect">
            <a:avLst/>
          </a:prstGeom>
          <a:noFill/>
          <a:ln w="9525">
            <a:noFill/>
            <a:miter lim="800000"/>
            <a:headEnd/>
            <a:tailEnd/>
          </a:ln>
        </p:spPr>
        <p:txBody>
          <a:bodyPr>
            <a:spAutoFit/>
          </a:bodyPr>
          <a:lstStyle/>
          <a:p>
            <a:r>
              <a:rPr lang="en-GB" sz="2400" b="1">
                <a:latin typeface="Calibri" pitchFamily="34" charset="0"/>
              </a:rPr>
              <a:t>HCO</a:t>
            </a:r>
            <a:r>
              <a:rPr lang="en-GB" sz="2400" b="1" baseline="-25000">
                <a:latin typeface="Calibri" pitchFamily="34" charset="0"/>
              </a:rPr>
              <a:t>3</a:t>
            </a:r>
            <a:r>
              <a:rPr lang="en-GB" sz="2400" b="1" baseline="30000">
                <a:latin typeface="Calibri" pitchFamily="34" charset="0"/>
              </a:rPr>
              <a:t>-</a:t>
            </a:r>
            <a:r>
              <a:rPr lang="en-GB" sz="2400" b="1">
                <a:latin typeface="Calibri" pitchFamily="34" charset="0"/>
              </a:rPr>
              <a:t> </a:t>
            </a:r>
          </a:p>
          <a:p>
            <a:r>
              <a:rPr lang="en-GB" sz="2400" b="1">
                <a:latin typeface="Calibri" pitchFamily="34" charset="0"/>
              </a:rPr>
              <a:t>	Chloride shift</a:t>
            </a:r>
          </a:p>
          <a:p>
            <a:endParaRPr lang="en-GB" sz="2400" b="1">
              <a:latin typeface="Calibri" pitchFamily="34" charset="0"/>
            </a:endParaRPr>
          </a:p>
          <a:p>
            <a:r>
              <a:rPr lang="en-GB" sz="2400" b="1">
                <a:latin typeface="Calibri" pitchFamily="34" charset="0"/>
              </a:rPr>
              <a:t>Cl</a:t>
            </a:r>
            <a:r>
              <a:rPr lang="en-GB" sz="2400" b="1" baseline="30000">
                <a:latin typeface="Calibri" pitchFamily="34" charset="0"/>
              </a:rPr>
              <a:t>-</a:t>
            </a:r>
            <a:endParaRPr lang="en-GB" sz="2400" b="1">
              <a:latin typeface="Calibri" pitchFamily="34" charset="0"/>
            </a:endParaRPr>
          </a:p>
        </p:txBody>
      </p:sp>
      <p:cxnSp>
        <p:nvCxnSpPr>
          <p:cNvPr id="11" name="Straight Arrow Connector 10"/>
          <p:cNvCxnSpPr/>
          <p:nvPr/>
        </p:nvCxnSpPr>
        <p:spPr>
          <a:xfrm rot="5400000">
            <a:off x="4106863" y="6037263"/>
            <a:ext cx="642937" cy="1587"/>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rtl="1"/>
            <a:r>
              <a:rPr lang="fa-IR" sz="4000" smtClean="0">
                <a:latin typeface="Arial" pitchFamily="34" charset="0"/>
                <a:cs typeface="Arial" pitchFamily="34" charset="0"/>
              </a:rPr>
              <a:t>سیستم تنفسی:</a:t>
            </a:r>
            <a:endParaRPr lang="en-US" sz="4000" smtClean="0">
              <a:latin typeface="Arial" pitchFamily="34" charset="0"/>
              <a:cs typeface="Arial" pitchFamily="34" charset="0"/>
            </a:endParaRPr>
          </a:p>
        </p:txBody>
      </p:sp>
      <p:sp>
        <p:nvSpPr>
          <p:cNvPr id="39939" name="Content Placeholder 2"/>
          <p:cNvSpPr>
            <a:spLocks noGrp="1"/>
          </p:cNvSpPr>
          <p:nvPr>
            <p:ph idx="1"/>
          </p:nvPr>
        </p:nvSpPr>
        <p:spPr>
          <a:xfrm>
            <a:off x="381000" y="1905000"/>
            <a:ext cx="8229600" cy="4389438"/>
          </a:xfrm>
        </p:spPr>
        <p:txBody>
          <a:bodyPr/>
          <a:lstStyle/>
          <a:p>
            <a:pPr algn="r" rtl="1"/>
            <a:r>
              <a:rPr lang="fa-IR" dirty="0" smtClean="0">
                <a:latin typeface="Arial" pitchFamily="34" charset="0"/>
              </a:rPr>
              <a:t>عملکرد فوری اما کوتاه مدت در اصلاح اختلال اسید و باز دارد و با تغییر</a:t>
            </a:r>
            <a:r>
              <a:rPr lang="en-US" sz="2800" dirty="0" smtClean="0">
                <a:latin typeface="Arial" pitchFamily="34" charset="0"/>
                <a:cs typeface="Arial" pitchFamily="34" charset="0"/>
              </a:rPr>
              <a:t>pH </a:t>
            </a:r>
            <a:r>
              <a:rPr lang="fa-IR" dirty="0" smtClean="0">
                <a:latin typeface="Arial" pitchFamily="34" charset="0"/>
              </a:rPr>
              <a:t>الگوی تنفسی (تعداد و عمق تنفس) تغییر می کند.</a:t>
            </a:r>
          </a:p>
          <a:p>
            <a:pPr algn="r" rtl="1"/>
            <a:r>
              <a:rPr lang="en-US" sz="2400" dirty="0" smtClean="0">
                <a:latin typeface="Arial" pitchFamily="34" charset="0"/>
                <a:cs typeface="Arial" pitchFamily="34" charset="0"/>
              </a:rPr>
              <a:t>Co2+ H2o     H2co3       H + Hco3¯  H2co3  Co2 + H2o   </a:t>
            </a:r>
          </a:p>
          <a:p>
            <a:pPr algn="r" rtl="1"/>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Co2 </a:t>
            </a:r>
            <a:r>
              <a:rPr lang="fa-IR" sz="2400" dirty="0" smtClean="0">
                <a:latin typeface="Arial" pitchFamily="34" charset="0"/>
              </a:rPr>
              <a:t>افزایش دفع</a:t>
            </a:r>
            <a:r>
              <a:rPr lang="en-US" sz="2400" dirty="0" smtClean="0">
                <a:latin typeface="Arial" pitchFamily="34" charset="0"/>
                <a:cs typeface="Arial" pitchFamily="34" charset="0"/>
              </a:rPr>
              <a:t>      </a:t>
            </a:r>
            <a:r>
              <a:rPr lang="fa-IR" sz="2400" dirty="0" smtClean="0">
                <a:latin typeface="Arial" pitchFamily="34" charset="0"/>
              </a:rPr>
              <a:t>خون       </a:t>
            </a:r>
            <a:r>
              <a:rPr lang="en-US" sz="2400" dirty="0" smtClean="0">
                <a:latin typeface="Arial" pitchFamily="34" charset="0"/>
                <a:cs typeface="Arial" pitchFamily="34" charset="0"/>
              </a:rPr>
              <a:t>H + Hco3</a:t>
            </a:r>
            <a:r>
              <a:rPr lang="fa-IR" sz="2400" dirty="0" smtClean="0">
                <a:latin typeface="Arial" pitchFamily="34" charset="0"/>
              </a:rPr>
              <a:t> کاهش</a:t>
            </a:r>
            <a:r>
              <a:rPr lang="en-US" sz="2400" dirty="0" smtClean="0">
                <a:latin typeface="Arial" pitchFamily="34" charset="0"/>
                <a:cs typeface="Arial" pitchFamily="34" charset="0"/>
              </a:rPr>
              <a:t>  </a:t>
            </a:r>
            <a:endParaRPr lang="fa-IR" sz="2400" dirty="0" smtClean="0">
              <a:latin typeface="Arial" pitchFamily="34" charset="0"/>
            </a:endParaRPr>
          </a:p>
          <a:p>
            <a:pPr algn="r" rtl="1">
              <a:buFont typeface="Wingdings 2" pitchFamily="18" charset="2"/>
              <a:buNone/>
            </a:pPr>
            <a:r>
              <a:rPr lang="en-US" sz="2400" dirty="0" smtClean="0">
                <a:latin typeface="Arial" pitchFamily="34" charset="0"/>
                <a:cs typeface="Arial" pitchFamily="34" charset="0"/>
              </a:rPr>
              <a:t> </a:t>
            </a:r>
            <a:endParaRPr lang="fa-IR" sz="2400" dirty="0" smtClean="0">
              <a:latin typeface="Arial" pitchFamily="34" charset="0"/>
            </a:endParaRPr>
          </a:p>
          <a:p>
            <a:pPr algn="r" rtl="1">
              <a:buFont typeface="Wingdings 2" pitchFamily="18" charset="2"/>
              <a:buNone/>
            </a:pPr>
            <a:r>
              <a:rPr lang="fa-IR" sz="2400" dirty="0" smtClean="0">
                <a:latin typeface="Arial" pitchFamily="34" charset="0"/>
              </a:rPr>
              <a:t>به وسیله دفع ریوی </a:t>
            </a:r>
            <a:r>
              <a:rPr lang="en-US" sz="2400" dirty="0" smtClean="0">
                <a:latin typeface="Arial" pitchFamily="34" charset="0"/>
                <a:cs typeface="Arial" pitchFamily="34" charset="0"/>
              </a:rPr>
              <a:t>Co2</a:t>
            </a:r>
            <a:r>
              <a:rPr lang="fa-IR" sz="2400" dirty="0" smtClean="0">
                <a:latin typeface="Arial" pitchFamily="34" charset="0"/>
              </a:rPr>
              <a:t> میزان این گاز در بدن تنظیم می شود، بنابراین </a:t>
            </a:r>
          </a:p>
          <a:p>
            <a:pPr algn="r" rtl="1">
              <a:buFont typeface="Wingdings 2" pitchFamily="18" charset="2"/>
              <a:buNone/>
            </a:pPr>
            <a:r>
              <a:rPr lang="en-US" sz="2400" dirty="0" smtClean="0">
                <a:latin typeface="Arial" pitchFamily="34" charset="0"/>
                <a:cs typeface="Arial" pitchFamily="34" charset="0"/>
              </a:rPr>
              <a:t>Paco2</a:t>
            </a:r>
            <a:r>
              <a:rPr lang="fa-IR" sz="2400" dirty="0" smtClean="0">
                <a:latin typeface="Arial" pitchFamily="34" charset="0"/>
              </a:rPr>
              <a:t> نشانه تغیرات تنفسی ست.</a:t>
            </a:r>
            <a:endParaRPr lang="en-US" sz="2400" dirty="0" smtClean="0">
              <a:latin typeface="Arial" pitchFamily="34" charset="0"/>
              <a:cs typeface="Arial" pitchFamily="34" charset="0"/>
            </a:endParaRPr>
          </a:p>
        </p:txBody>
      </p:sp>
      <p:cxnSp>
        <p:nvCxnSpPr>
          <p:cNvPr id="7" name="Straight Arrow Connector 6"/>
          <p:cNvCxnSpPr/>
          <p:nvPr/>
        </p:nvCxnSpPr>
        <p:spPr>
          <a:xfrm>
            <a:off x="1905000" y="3657600"/>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3200400" y="3657600"/>
            <a:ext cx="4572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5105400" y="3733800"/>
            <a:ext cx="3810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172200" y="3733800"/>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667000" y="457200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731963"/>
            <a:ext cx="6076950" cy="4562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rtl="1"/>
            <a:r>
              <a:rPr lang="fa-IR" sz="4000" smtClean="0">
                <a:latin typeface="Arial" pitchFamily="34" charset="0"/>
                <a:cs typeface="Arial" pitchFamily="34" charset="0"/>
              </a:rPr>
              <a:t>سیستم کلیه:</a:t>
            </a:r>
            <a:endParaRPr lang="en-US" sz="4000" smtClean="0">
              <a:latin typeface="Arial" pitchFamily="34" charset="0"/>
              <a:cs typeface="Arial" pitchFamily="34" charset="0"/>
            </a:endParaRPr>
          </a:p>
        </p:txBody>
      </p:sp>
      <p:sp>
        <p:nvSpPr>
          <p:cNvPr id="40963" name="Content Placeholder 2"/>
          <p:cNvSpPr>
            <a:spLocks noGrp="1"/>
          </p:cNvSpPr>
          <p:nvPr>
            <p:ph idx="1"/>
          </p:nvPr>
        </p:nvSpPr>
        <p:spPr>
          <a:xfrm>
            <a:off x="533400" y="1295400"/>
            <a:ext cx="8229600" cy="4389438"/>
          </a:xfrm>
        </p:spPr>
        <p:txBody>
          <a:bodyPr/>
          <a:lstStyle/>
          <a:p>
            <a:pPr algn="r" rtl="1"/>
            <a:r>
              <a:rPr lang="fa-IR" sz="2800" smtClean="0">
                <a:latin typeface="Arial" pitchFamily="34" charset="0"/>
              </a:rPr>
              <a:t>از طریق اسیدهای متابولیک باعث دفع ادرار اسیدی می شود.</a:t>
            </a:r>
          </a:p>
          <a:p>
            <a:pPr algn="r" rtl="1"/>
            <a:r>
              <a:rPr lang="fa-IR" sz="2800" smtClean="0">
                <a:latin typeface="Arial" pitchFamily="34" charset="0"/>
              </a:rPr>
              <a:t>اما بازگشت </a:t>
            </a:r>
            <a:r>
              <a:rPr lang="en-US" sz="2800" smtClean="0">
                <a:latin typeface="Arial" pitchFamily="34" charset="0"/>
                <a:cs typeface="Arial" pitchFamily="34" charset="0"/>
              </a:rPr>
              <a:t>PH</a:t>
            </a:r>
            <a:r>
              <a:rPr lang="fa-IR" sz="2800" smtClean="0">
                <a:latin typeface="Arial" pitchFamily="34" charset="0"/>
              </a:rPr>
              <a:t> به حد نرمال چند روز طول می کشد.</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3525" y="2265045"/>
            <a:ext cx="6076950" cy="4562475"/>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64000"/>
          </a:schemeClr>
        </a:solidFill>
        <a:effectLst/>
      </p:bgPr>
    </p:bg>
    <p:spTree>
      <p:nvGrpSpPr>
        <p:cNvPr id="1" name=""/>
        <p:cNvGrpSpPr/>
        <p:nvPr/>
      </p:nvGrpSpPr>
      <p:grpSpPr>
        <a:xfrm>
          <a:off x="0" y="0"/>
          <a:ext cx="0" cy="0"/>
          <a:chOff x="0" y="0"/>
          <a:chExt cx="0" cy="0"/>
        </a:xfrm>
      </p:grpSpPr>
      <p:sp>
        <p:nvSpPr>
          <p:cNvPr id="240643" name="Rectangle 3"/>
          <p:cNvSpPr>
            <a:spLocks noGrp="1" noChangeArrowheads="1"/>
          </p:cNvSpPr>
          <p:nvPr>
            <p:ph type="body" idx="1"/>
          </p:nvPr>
        </p:nvSpPr>
        <p:spPr>
          <a:xfrm>
            <a:off x="457200" y="1295400"/>
            <a:ext cx="8229600" cy="4572000"/>
          </a:xfrm>
          <a:ln>
            <a:solidFill>
              <a:schemeClr val="accent2">
                <a:lumMod val="75000"/>
              </a:schemeClr>
            </a:solidFill>
          </a:ln>
        </p:spPr>
        <p:txBody>
          <a:bodyPr rtlCol="0">
            <a:normAutofit/>
          </a:bodyPr>
          <a:lstStyle/>
          <a:p>
            <a:pPr fontAlgn="auto">
              <a:spcAft>
                <a:spcPts val="0"/>
              </a:spcAft>
              <a:buFontTx/>
              <a:buNone/>
              <a:defRPr/>
            </a:pPr>
            <a:r>
              <a:rPr lang="en-US" sz="2200" dirty="0"/>
              <a:t>	pH				7.35 - 7.45</a:t>
            </a:r>
          </a:p>
          <a:p>
            <a:pPr fontAlgn="auto">
              <a:spcAft>
                <a:spcPts val="0"/>
              </a:spcAft>
              <a:buFontTx/>
              <a:buNone/>
              <a:defRPr/>
            </a:pPr>
            <a:r>
              <a:rPr lang="en-US" sz="2200" dirty="0"/>
              <a:t>	PaCO</a:t>
            </a:r>
            <a:r>
              <a:rPr lang="en-US" sz="2200" baseline="-25000" dirty="0"/>
              <a:t>2</a:t>
            </a:r>
            <a:r>
              <a:rPr lang="en-US" sz="2200" dirty="0"/>
              <a:t>			35 - 45 mm Hg</a:t>
            </a:r>
          </a:p>
          <a:p>
            <a:pPr fontAlgn="auto">
              <a:spcAft>
                <a:spcPts val="0"/>
              </a:spcAft>
              <a:buFontTx/>
              <a:buNone/>
              <a:defRPr/>
            </a:pPr>
            <a:r>
              <a:rPr lang="en-US" sz="2200" dirty="0"/>
              <a:t>	PaO</a:t>
            </a:r>
            <a:r>
              <a:rPr lang="en-US" sz="2200" baseline="-25000" dirty="0"/>
              <a:t>2</a:t>
            </a:r>
            <a:r>
              <a:rPr lang="en-US" sz="2200" dirty="0"/>
              <a:t>			70 - 100 mm Hg **</a:t>
            </a:r>
          </a:p>
          <a:p>
            <a:pPr fontAlgn="auto">
              <a:spcAft>
                <a:spcPts val="0"/>
              </a:spcAft>
              <a:buFontTx/>
              <a:buNone/>
              <a:defRPr/>
            </a:pPr>
            <a:r>
              <a:rPr lang="en-US" sz="2200" dirty="0"/>
              <a:t>	SaO</a:t>
            </a:r>
            <a:r>
              <a:rPr lang="en-US" sz="2200" baseline="-25000" dirty="0"/>
              <a:t>2</a:t>
            </a:r>
            <a:r>
              <a:rPr lang="en-US" sz="2200" dirty="0"/>
              <a:t>			93 - 98%</a:t>
            </a:r>
          </a:p>
          <a:p>
            <a:pPr fontAlgn="auto">
              <a:spcAft>
                <a:spcPts val="0"/>
              </a:spcAft>
              <a:buFontTx/>
              <a:buNone/>
              <a:defRPr/>
            </a:pPr>
            <a:r>
              <a:rPr lang="en-US" sz="2200" dirty="0"/>
              <a:t>	HCO</a:t>
            </a:r>
            <a:r>
              <a:rPr lang="en-US" sz="2200" baseline="-25000" dirty="0"/>
              <a:t>3</a:t>
            </a:r>
            <a:r>
              <a:rPr lang="en-US" sz="2200" baseline="14000" dirty="0">
                <a:cs typeface="Arial" pitchFamily="34" charset="0"/>
              </a:rPr>
              <a:t>¯</a:t>
            </a:r>
            <a:r>
              <a:rPr lang="en-US" sz="2200" dirty="0">
                <a:cs typeface="Arial" pitchFamily="34" charset="0"/>
              </a:rPr>
              <a:t>			22 - 26 </a:t>
            </a:r>
            <a:r>
              <a:rPr lang="en-US" sz="2200" dirty="0" err="1">
                <a:cs typeface="Arial" pitchFamily="34" charset="0"/>
              </a:rPr>
              <a:t>mEq</a:t>
            </a:r>
            <a:r>
              <a:rPr lang="en-US" sz="2200" dirty="0">
                <a:cs typeface="Arial" pitchFamily="34" charset="0"/>
              </a:rPr>
              <a:t>/L</a:t>
            </a:r>
          </a:p>
          <a:p>
            <a:pPr fontAlgn="auto">
              <a:spcAft>
                <a:spcPts val="0"/>
              </a:spcAft>
              <a:buFontTx/>
              <a:buNone/>
              <a:defRPr/>
            </a:pPr>
            <a:r>
              <a:rPr lang="en-US" sz="2200" dirty="0">
                <a:cs typeface="Arial" pitchFamily="34" charset="0"/>
              </a:rPr>
              <a:t>	%</a:t>
            </a:r>
            <a:r>
              <a:rPr lang="en-US" sz="2200" dirty="0" err="1">
                <a:cs typeface="Arial" pitchFamily="34" charset="0"/>
              </a:rPr>
              <a:t>MetHb</a:t>
            </a:r>
            <a:r>
              <a:rPr lang="en-US" sz="2200" dirty="0">
                <a:cs typeface="Arial" pitchFamily="34" charset="0"/>
              </a:rPr>
              <a:t>			&lt; 2.0%</a:t>
            </a:r>
          </a:p>
          <a:p>
            <a:pPr fontAlgn="auto">
              <a:spcAft>
                <a:spcPts val="0"/>
              </a:spcAft>
              <a:buFontTx/>
              <a:buNone/>
              <a:defRPr/>
            </a:pPr>
            <a:r>
              <a:rPr lang="en-US" sz="2200" dirty="0">
                <a:cs typeface="Arial" pitchFamily="34" charset="0"/>
              </a:rPr>
              <a:t>	%</a:t>
            </a:r>
            <a:r>
              <a:rPr lang="en-US" sz="2200" dirty="0" err="1">
                <a:cs typeface="Arial" pitchFamily="34" charset="0"/>
              </a:rPr>
              <a:t>COHb</a:t>
            </a:r>
            <a:r>
              <a:rPr lang="en-US" sz="2200" dirty="0">
                <a:cs typeface="Arial" pitchFamily="34" charset="0"/>
              </a:rPr>
              <a:t>			&lt; 3.0%</a:t>
            </a:r>
          </a:p>
          <a:p>
            <a:pPr fontAlgn="auto">
              <a:spcAft>
                <a:spcPts val="0"/>
              </a:spcAft>
              <a:buFontTx/>
              <a:buNone/>
              <a:defRPr/>
            </a:pPr>
            <a:r>
              <a:rPr lang="en-US" sz="2200" dirty="0">
                <a:cs typeface="Arial" pitchFamily="34" charset="0"/>
              </a:rPr>
              <a:t>	Base excess		</a:t>
            </a:r>
            <a:r>
              <a:rPr lang="fa-IR" sz="2200" dirty="0" smtClean="0"/>
              <a:t>-</a:t>
            </a:r>
            <a:r>
              <a:rPr lang="en-US" sz="2200" dirty="0" smtClean="0">
                <a:cs typeface="Arial" pitchFamily="34" charset="0"/>
              </a:rPr>
              <a:t>2.0 </a:t>
            </a:r>
            <a:r>
              <a:rPr lang="en-US" sz="2200" dirty="0">
                <a:cs typeface="Arial" pitchFamily="34" charset="0"/>
              </a:rPr>
              <a:t>to </a:t>
            </a:r>
            <a:r>
              <a:rPr lang="fa-IR" sz="2200" dirty="0" smtClean="0"/>
              <a:t>+</a:t>
            </a:r>
            <a:r>
              <a:rPr lang="en-US" sz="2200" dirty="0" smtClean="0">
                <a:cs typeface="Arial" pitchFamily="34" charset="0"/>
              </a:rPr>
              <a:t>2.0 </a:t>
            </a:r>
            <a:r>
              <a:rPr lang="en-US" sz="2200" dirty="0" err="1">
                <a:cs typeface="Arial" pitchFamily="34" charset="0"/>
              </a:rPr>
              <a:t>mEq</a:t>
            </a:r>
            <a:r>
              <a:rPr lang="en-US" sz="2200" dirty="0">
                <a:cs typeface="Arial" pitchFamily="34" charset="0"/>
              </a:rPr>
              <a:t>/L</a:t>
            </a:r>
          </a:p>
          <a:p>
            <a:pPr fontAlgn="auto">
              <a:spcAft>
                <a:spcPts val="0"/>
              </a:spcAft>
              <a:buFontTx/>
              <a:buNone/>
              <a:defRPr/>
            </a:pPr>
            <a:r>
              <a:rPr lang="en-US" sz="2200" dirty="0">
                <a:cs typeface="Arial" pitchFamily="34" charset="0"/>
              </a:rPr>
              <a:t>	</a:t>
            </a:r>
          </a:p>
          <a:p>
            <a:pPr fontAlgn="auto">
              <a:spcAft>
                <a:spcPts val="0"/>
              </a:spcAft>
              <a:buFontTx/>
              <a:buNone/>
              <a:defRPr/>
            </a:pPr>
            <a:endParaRPr lang="en-US" sz="2200" dirty="0">
              <a:cs typeface="Arial" pitchFamily="34" charset="0"/>
            </a:endParaRPr>
          </a:p>
          <a:p>
            <a:pPr fontAlgn="auto">
              <a:spcAft>
                <a:spcPts val="0"/>
              </a:spcAft>
              <a:buFontTx/>
              <a:buNone/>
              <a:defRPr/>
            </a:pPr>
            <a:r>
              <a:rPr lang="en-US" sz="1200" dirty="0">
                <a:cs typeface="Arial" pitchFamily="34" charset="0"/>
              </a:rPr>
              <a:t>* At sea level, breathing ambient air</a:t>
            </a:r>
          </a:p>
          <a:p>
            <a:pPr fontAlgn="auto">
              <a:spcAft>
                <a:spcPts val="0"/>
              </a:spcAft>
              <a:buFontTx/>
              <a:buNone/>
              <a:defRPr/>
            </a:pPr>
            <a:r>
              <a:rPr lang="en-US" sz="1200" dirty="0">
                <a:cs typeface="Arial" pitchFamily="34" charset="0"/>
              </a:rPr>
              <a:t>** Age-dependent</a:t>
            </a:r>
          </a:p>
        </p:txBody>
      </p:sp>
      <p:sp>
        <p:nvSpPr>
          <p:cNvPr id="240644" name="Rectangle 4"/>
          <p:cNvSpPr>
            <a:spLocks noChangeArrowheads="1"/>
          </p:cNvSpPr>
          <p:nvPr/>
        </p:nvSpPr>
        <p:spPr bwMode="auto">
          <a:xfrm>
            <a:off x="457200" y="228600"/>
            <a:ext cx="8305800" cy="762000"/>
          </a:xfrm>
          <a:prstGeom prst="rect">
            <a:avLst/>
          </a:prstGeom>
          <a:noFill/>
          <a:ln w="44450" cap="rnd" cmpd="tri">
            <a:solidFill>
              <a:srgbClr val="FF9900"/>
            </a:solidFill>
            <a:prstDash val="sysDot"/>
            <a:miter lim="800000"/>
            <a:headEnd/>
            <a:tailEnd/>
          </a:ln>
          <a:effectLst/>
        </p:spPr>
        <p:txBody>
          <a:bodyPr/>
          <a:lstStyle/>
          <a:p>
            <a:pPr marL="342900" indent="-342900" algn="ctr" fontAlgn="auto">
              <a:spcBef>
                <a:spcPts val="0"/>
              </a:spcBef>
              <a:spcAft>
                <a:spcPts val="0"/>
              </a:spcAft>
              <a:defRPr/>
            </a:pPr>
            <a:endParaRPr lang="en-US" sz="2900" b="1">
              <a:solidFill>
                <a:srgbClr val="333399"/>
              </a:solidFill>
              <a:effectLst>
                <a:outerShdw blurRad="38100" dist="38100" dir="2700000" algn="tl">
                  <a:srgbClr val="C0C0C0"/>
                </a:outerShdw>
              </a:effectLst>
              <a:latin typeface="+mn-lt"/>
              <a:cs typeface="+mn-cs"/>
            </a:endParaRPr>
          </a:p>
        </p:txBody>
      </p:sp>
      <p:sp>
        <p:nvSpPr>
          <p:cNvPr id="240646" name="Rectangle 6"/>
          <p:cNvSpPr>
            <a:spLocks noChangeArrowheads="1"/>
          </p:cNvSpPr>
          <p:nvPr/>
        </p:nvSpPr>
        <p:spPr bwMode="auto">
          <a:xfrm>
            <a:off x="609600" y="228600"/>
            <a:ext cx="8153400" cy="762000"/>
          </a:xfrm>
          <a:prstGeom prst="rect">
            <a:avLst/>
          </a:prstGeom>
          <a:noFill/>
          <a:ln w="9525">
            <a:noFill/>
            <a:miter lim="800000"/>
            <a:headEnd/>
            <a:tailEnd/>
          </a:ln>
          <a:effectLst/>
        </p:spPr>
        <p:txBody>
          <a:bodyPr anchor="ctr"/>
          <a:lstStyle/>
          <a:p>
            <a:pPr algn="ctr" fontAlgn="auto">
              <a:spcAft>
                <a:spcPts val="0"/>
              </a:spcAft>
              <a:defRPr/>
            </a:pPr>
            <a:r>
              <a:rPr lang="en-US" sz="3000" b="1">
                <a:solidFill>
                  <a:srgbClr val="0033CC"/>
                </a:solidFill>
                <a:effectLst>
                  <a:outerShdw blurRad="38100" dist="38100" dir="2700000" algn="tl">
                    <a:srgbClr val="C0C0C0"/>
                  </a:outerShdw>
                </a:effectLst>
                <a:latin typeface="+mn-lt"/>
                <a:cs typeface="+mn-cs"/>
              </a:rPr>
              <a:t>Normal Arterial Blood Gas Values*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838200" y="1828800"/>
            <a:ext cx="7543800" cy="4524375"/>
          </a:xfrm>
          <a:prstGeom prst="rect">
            <a:avLst/>
          </a:prstGeom>
          <a:noFill/>
          <a:ln w="9525">
            <a:noFill/>
            <a:miter lim="800000"/>
            <a:headEnd/>
            <a:tailEnd/>
          </a:ln>
        </p:spPr>
        <p:txBody>
          <a:bodyPr>
            <a:spAutoFit/>
          </a:bodyPr>
          <a:lstStyle/>
          <a:p>
            <a:r>
              <a:rPr lang="en-US" sz="3200" b="1">
                <a:solidFill>
                  <a:schemeClr val="accent2"/>
                </a:solidFill>
                <a:latin typeface="Calibri" pitchFamily="34" charset="0"/>
              </a:rPr>
              <a:t>Acid-Base Information</a:t>
            </a:r>
          </a:p>
          <a:p>
            <a:pPr>
              <a:buFontTx/>
              <a:buChar char="•"/>
            </a:pPr>
            <a:r>
              <a:rPr lang="en-US" sz="3200">
                <a:latin typeface="Calibri" pitchFamily="34" charset="0"/>
              </a:rPr>
              <a:t>PH</a:t>
            </a:r>
          </a:p>
          <a:p>
            <a:pPr>
              <a:buFontTx/>
              <a:buChar char="•"/>
            </a:pPr>
            <a:r>
              <a:rPr lang="en-US" sz="3200">
                <a:latin typeface="Calibri" pitchFamily="34" charset="0"/>
              </a:rPr>
              <a:t>PCO2</a:t>
            </a:r>
          </a:p>
          <a:p>
            <a:pPr>
              <a:buFontTx/>
              <a:buChar char="•"/>
            </a:pPr>
            <a:r>
              <a:rPr lang="en-US" sz="3200">
                <a:latin typeface="Calibri" pitchFamily="34" charset="0"/>
              </a:rPr>
              <a:t>HCO3</a:t>
            </a:r>
          </a:p>
          <a:p>
            <a:pPr>
              <a:buFontTx/>
              <a:buChar char="•"/>
            </a:pPr>
            <a:r>
              <a:rPr lang="en-US" sz="3200">
                <a:latin typeface="Calibri" pitchFamily="34" charset="0"/>
              </a:rPr>
              <a:t>Base Excess + Buffer Base - BB</a:t>
            </a:r>
          </a:p>
          <a:p>
            <a:pPr>
              <a:buFontTx/>
              <a:buChar char="•"/>
            </a:pPr>
            <a:r>
              <a:rPr lang="en-US" sz="3200">
                <a:latin typeface="Calibri" pitchFamily="34" charset="0"/>
              </a:rPr>
              <a:t>Anion Gap</a:t>
            </a:r>
          </a:p>
          <a:p>
            <a:r>
              <a:rPr lang="en-US" sz="3200" b="1">
                <a:solidFill>
                  <a:schemeClr val="accent2"/>
                </a:solidFill>
                <a:latin typeface="Calibri" pitchFamily="34" charset="0"/>
              </a:rPr>
              <a:t>Oxygenation Information</a:t>
            </a:r>
          </a:p>
          <a:p>
            <a:pPr>
              <a:buFontTx/>
              <a:buChar char="•"/>
            </a:pPr>
            <a:r>
              <a:rPr lang="en-US" sz="3200">
                <a:latin typeface="Calibri" pitchFamily="34" charset="0"/>
              </a:rPr>
              <a:t>PO</a:t>
            </a:r>
            <a:r>
              <a:rPr lang="en-US" sz="3200" baseline="-25000">
                <a:latin typeface="Calibri" pitchFamily="34" charset="0"/>
              </a:rPr>
              <a:t>2</a:t>
            </a:r>
            <a:r>
              <a:rPr lang="en-US" sz="3200">
                <a:latin typeface="Calibri" pitchFamily="34" charset="0"/>
              </a:rPr>
              <a:t> [oxygen tension]</a:t>
            </a:r>
          </a:p>
          <a:p>
            <a:pPr>
              <a:buFontTx/>
              <a:buChar char="•"/>
            </a:pPr>
            <a:r>
              <a:rPr lang="en-US" sz="3200">
                <a:latin typeface="Calibri" pitchFamily="34" charset="0"/>
              </a:rPr>
              <a:t>SO</a:t>
            </a:r>
            <a:r>
              <a:rPr lang="en-US" sz="3200" baseline="-25000">
                <a:latin typeface="Calibri" pitchFamily="34" charset="0"/>
              </a:rPr>
              <a:t>2</a:t>
            </a:r>
            <a:r>
              <a:rPr lang="en-US" sz="3200">
                <a:latin typeface="Calibri" pitchFamily="34" charset="0"/>
              </a:rPr>
              <a:t> [oxygen saturation]</a:t>
            </a:r>
          </a:p>
        </p:txBody>
      </p:sp>
      <p:sp>
        <p:nvSpPr>
          <p:cNvPr id="3" name="Rectangle 2"/>
          <p:cNvSpPr/>
          <p:nvPr/>
        </p:nvSpPr>
        <p:spPr>
          <a:xfrm>
            <a:off x="1752600" y="533400"/>
            <a:ext cx="5622925" cy="1016000"/>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fontAlgn="auto">
              <a:spcBef>
                <a:spcPts val="0"/>
              </a:spcBef>
              <a:spcAft>
                <a:spcPts val="0"/>
              </a:spcAft>
              <a:defRPr/>
            </a:pPr>
            <a:r>
              <a:rPr lang="en-US" sz="6000" dirty="0"/>
              <a:t>Blood Gas Report</a:t>
            </a: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rtlCol="0">
            <a:normAutofit/>
          </a:bodyPr>
          <a:lstStyle/>
          <a:p>
            <a:pPr fontAlgn="auto">
              <a:spcAft>
                <a:spcPts val="0"/>
              </a:spcAft>
              <a:defRPr/>
            </a:pPr>
            <a:r>
              <a:rPr lang="ar-SA" b="1" dirty="0" smtClean="0"/>
              <a:t>آماده كردن سرنگ :</a:t>
            </a:r>
            <a:endParaRPr lang="en-US" dirty="0"/>
          </a:p>
        </p:txBody>
      </p:sp>
      <p:sp>
        <p:nvSpPr>
          <p:cNvPr id="7171" name="Content Placeholder 2"/>
          <p:cNvSpPr>
            <a:spLocks noGrp="1"/>
          </p:cNvSpPr>
          <p:nvPr>
            <p:ph idx="1"/>
          </p:nvPr>
        </p:nvSpPr>
        <p:spPr/>
        <p:txBody>
          <a:bodyPr/>
          <a:lstStyle/>
          <a:p>
            <a:pPr algn="r" rtl="1"/>
            <a:r>
              <a:rPr lang="ar-SA" smtClean="0"/>
              <a:t>آغشته كردن سرنگ با هپارين و سپس تخليه سرنگ از هپارين به طور كامل</a:t>
            </a:r>
            <a:r>
              <a:rPr lang="fa-IR" smtClean="0"/>
              <a:t> </a:t>
            </a:r>
            <a:r>
              <a:rPr lang="ar-SA" smtClean="0"/>
              <a:t>کافی است. </a:t>
            </a:r>
            <a:endParaRPr lang="en-US" smtClean="0"/>
          </a:p>
        </p:txBody>
      </p:sp>
      <p:sp>
        <p:nvSpPr>
          <p:cNvPr id="4" name="Rectangle 3"/>
          <p:cNvSpPr/>
          <p:nvPr/>
        </p:nvSpPr>
        <p:spPr>
          <a:xfrm>
            <a:off x="2286000" y="3105150"/>
            <a:ext cx="5486400" cy="17557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rtl="1" fontAlgn="auto">
              <a:spcBef>
                <a:spcPts val="0"/>
              </a:spcBef>
              <a:spcAft>
                <a:spcPts val="0"/>
              </a:spcAft>
              <a:defRPr/>
            </a:pPr>
            <a:r>
              <a:rPr lang="fa-IR" sz="3600" b="1" dirty="0"/>
              <a:t>برای بیحسی موضعی می توان از محلول لیدوکایین 1 بدون اپی نفرین استفاده نمود.</a:t>
            </a:r>
            <a:endParaRPr lang="en-US" sz="3600" b="1" dirty="0"/>
          </a:p>
        </p:txBody>
      </p:sp>
    </p:spTree>
  </p:cSld>
  <p:clrMapOvr>
    <a:masterClrMapping/>
  </p:clrMapOvr>
  <p:transition spd="slow">
    <p:randomBa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rtlCol="0">
            <a:normAutofit/>
          </a:bodyPr>
          <a:lstStyle/>
          <a:p>
            <a:pPr rtl="1" fontAlgn="auto">
              <a:spcAft>
                <a:spcPts val="0"/>
              </a:spcAft>
              <a:defRPr/>
            </a:pPr>
            <a:r>
              <a:rPr lang="en-US" b="1" dirty="0" smtClean="0"/>
              <a:t>PH</a:t>
            </a:r>
            <a:endParaRPr lang="en-US" dirty="0"/>
          </a:p>
        </p:txBody>
      </p:sp>
      <p:sp>
        <p:nvSpPr>
          <p:cNvPr id="44035" name="Content Placeholder 2"/>
          <p:cNvSpPr>
            <a:spLocks noGrp="1"/>
          </p:cNvSpPr>
          <p:nvPr>
            <p:ph idx="1"/>
          </p:nvPr>
        </p:nvSpPr>
        <p:spPr/>
        <p:txBody>
          <a:bodyPr/>
          <a:lstStyle/>
          <a:p>
            <a:pPr algn="r" rtl="1"/>
            <a:r>
              <a:rPr lang="en-US" smtClean="0"/>
              <a:t>PH </a:t>
            </a:r>
            <a:r>
              <a:rPr lang="ar-SA" smtClean="0"/>
              <a:t>نمایانگر وضعیت اسید – باز</a:t>
            </a:r>
            <a:r>
              <a:rPr lang="fa-IR" smtClean="0"/>
              <a:t>ی</a:t>
            </a:r>
            <a:r>
              <a:rPr lang="en-US" smtClean="0"/>
              <a:t> </a:t>
            </a:r>
            <a:r>
              <a:rPr lang="ar-SA" smtClean="0"/>
              <a:t>یک محلول  است</a:t>
            </a:r>
            <a:endParaRPr lang="fa-IR" smtClean="0"/>
          </a:p>
          <a:p>
            <a:pPr algn="r" rtl="1"/>
            <a:r>
              <a:rPr lang="en-US" smtClean="0"/>
              <a:t>. PH</a:t>
            </a:r>
            <a:r>
              <a:rPr lang="ar-SA" smtClean="0"/>
              <a:t>طبیعی خون بین </a:t>
            </a:r>
            <a:r>
              <a:rPr lang="en-US" smtClean="0">
                <a:solidFill>
                  <a:srgbClr val="C00000"/>
                </a:solidFill>
              </a:rPr>
              <a:t>7.35</a:t>
            </a:r>
            <a:r>
              <a:rPr lang="en-US" smtClean="0"/>
              <a:t> </a:t>
            </a:r>
            <a:r>
              <a:rPr lang="ar-SA" smtClean="0"/>
              <a:t>تا </a:t>
            </a:r>
            <a:r>
              <a:rPr lang="en-US" smtClean="0">
                <a:solidFill>
                  <a:srgbClr val="C00000"/>
                </a:solidFill>
              </a:rPr>
              <a:t>7.45</a:t>
            </a:r>
            <a:r>
              <a:rPr lang="en-US" smtClean="0"/>
              <a:t> </a:t>
            </a:r>
            <a:r>
              <a:rPr lang="ar-SA" smtClean="0"/>
              <a:t>است و بطور متوسط میزان آن را </a:t>
            </a:r>
            <a:r>
              <a:rPr lang="en-US" smtClean="0"/>
              <a:t>7.40 </a:t>
            </a:r>
            <a:r>
              <a:rPr lang="ar-SA" smtClean="0"/>
              <a:t>در نظر می گیرند .</a:t>
            </a:r>
            <a:endParaRPr lang="en-US" smtClean="0"/>
          </a:p>
          <a:p>
            <a:pPr algn="r" rtl="1"/>
            <a:r>
              <a:rPr lang="ar-SA" smtClean="0"/>
              <a:t> به</a:t>
            </a:r>
            <a:r>
              <a:rPr lang="en-US" smtClean="0"/>
              <a:t> PH </a:t>
            </a:r>
            <a:r>
              <a:rPr lang="ar-SA" smtClean="0"/>
              <a:t>بالاتر از </a:t>
            </a:r>
            <a:r>
              <a:rPr lang="en-US" smtClean="0"/>
              <a:t>7.45</a:t>
            </a:r>
            <a:r>
              <a:rPr lang="ar-SA" smtClean="0"/>
              <a:t> </a:t>
            </a:r>
            <a:r>
              <a:rPr lang="ar-SA" b="1" smtClean="0"/>
              <a:t>آلکالمی </a:t>
            </a:r>
            <a:r>
              <a:rPr lang="ar-SA" smtClean="0"/>
              <a:t>و به</a:t>
            </a:r>
            <a:r>
              <a:rPr lang="en-US" smtClean="0"/>
              <a:t> PH </a:t>
            </a:r>
            <a:r>
              <a:rPr lang="ar-SA" smtClean="0"/>
              <a:t>زیر </a:t>
            </a:r>
            <a:r>
              <a:rPr lang="en-US" smtClean="0"/>
              <a:t>7.35</a:t>
            </a:r>
            <a:r>
              <a:rPr lang="ar-SA" smtClean="0"/>
              <a:t> </a:t>
            </a:r>
            <a:r>
              <a:rPr lang="ar-SA" b="1" smtClean="0"/>
              <a:t>اسیدمی </a:t>
            </a:r>
            <a:r>
              <a:rPr lang="ar-SA" smtClean="0"/>
              <a:t>گفته می شود. </a:t>
            </a:r>
            <a:endParaRPr lang="en-US" smtClean="0"/>
          </a:p>
          <a:p>
            <a:pPr algn="r" rtl="1"/>
            <a:r>
              <a:rPr lang="ar-SA" smtClean="0"/>
              <a:t>تغییرات</a:t>
            </a:r>
            <a:r>
              <a:rPr lang="en-US" smtClean="0"/>
              <a:t> PH </a:t>
            </a:r>
            <a:r>
              <a:rPr lang="ar-SA" smtClean="0"/>
              <a:t>عکس تغییرات غلظت </a:t>
            </a:r>
            <a:r>
              <a:rPr lang="ar-SA" b="1" smtClean="0"/>
              <a:t>یون هیدروژن </a:t>
            </a:r>
            <a:r>
              <a:rPr lang="en-US" smtClean="0"/>
              <a:t>(H) </a:t>
            </a:r>
            <a:r>
              <a:rPr lang="ar-SA" smtClean="0"/>
              <a:t>است</a:t>
            </a:r>
            <a:r>
              <a:rPr lang="en-US" smtClean="0"/>
              <a:t> .</a:t>
            </a:r>
          </a:p>
        </p:txBody>
      </p:sp>
      <p:sp>
        <p:nvSpPr>
          <p:cNvPr id="4" name="Rectangle 3"/>
          <p:cNvSpPr/>
          <p:nvPr/>
        </p:nvSpPr>
        <p:spPr>
          <a:xfrm>
            <a:off x="2133600" y="5105400"/>
            <a:ext cx="4572000" cy="157003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rtl="1" fontAlgn="auto">
              <a:spcBef>
                <a:spcPts val="0"/>
              </a:spcBef>
              <a:spcAft>
                <a:spcPts val="0"/>
              </a:spcAft>
              <a:defRPr/>
            </a:pPr>
            <a:r>
              <a:rPr lang="en-US" sz="2400" dirty="0">
                <a:latin typeface="Arial" pitchFamily="34" charset="0"/>
                <a:cs typeface="Arial" pitchFamily="34" charset="0"/>
              </a:rPr>
              <a:t>7.35&lt; pH &lt;7.45  </a:t>
            </a:r>
            <a:endParaRPr lang="fa-IR" sz="2400" dirty="0">
              <a:latin typeface="Arial" pitchFamily="34" charset="0"/>
            </a:endParaRPr>
          </a:p>
          <a:p>
            <a:pPr algn="ctr" rtl="1" fontAlgn="auto">
              <a:spcBef>
                <a:spcPts val="0"/>
              </a:spcBef>
              <a:spcAft>
                <a:spcPts val="0"/>
              </a:spcAft>
              <a:defRPr/>
            </a:pPr>
            <a:endParaRPr lang="fa-IR" sz="2400" dirty="0">
              <a:latin typeface="Arial" pitchFamily="34" charset="0"/>
            </a:endParaRPr>
          </a:p>
          <a:p>
            <a:pPr algn="ctr" rtl="1" fontAlgn="auto">
              <a:spcBef>
                <a:spcPts val="0"/>
              </a:spcBef>
              <a:spcAft>
                <a:spcPts val="0"/>
              </a:spcAft>
              <a:defRPr/>
            </a:pPr>
            <a:r>
              <a:rPr lang="en-US" sz="2400" dirty="0">
                <a:latin typeface="Arial" pitchFamily="34" charset="0"/>
                <a:cs typeface="Arial" pitchFamily="34" charset="0"/>
              </a:rPr>
              <a:t>pH &lt;7.35</a:t>
            </a:r>
            <a:r>
              <a:rPr lang="fa-IR" sz="2400" dirty="0">
                <a:latin typeface="Arial" pitchFamily="34" charset="0"/>
              </a:rPr>
              <a:t>     اسیدوز</a:t>
            </a:r>
          </a:p>
          <a:p>
            <a:pPr algn="ctr" rtl="1" fontAlgn="auto">
              <a:spcBef>
                <a:spcPts val="0"/>
              </a:spcBef>
              <a:spcAft>
                <a:spcPts val="0"/>
              </a:spcAft>
              <a:defRPr/>
            </a:pPr>
            <a:r>
              <a:rPr lang="fa-IR" sz="2400" dirty="0">
                <a:latin typeface="Arial" pitchFamily="34" charset="0"/>
              </a:rPr>
              <a:t>   </a:t>
            </a:r>
            <a:r>
              <a:rPr lang="en-US" sz="2400" dirty="0">
                <a:latin typeface="Arial" pitchFamily="34" charset="0"/>
                <a:cs typeface="Arial" pitchFamily="34" charset="0"/>
              </a:rPr>
              <a:t>pH&gt;7.45</a:t>
            </a:r>
            <a:r>
              <a:rPr lang="fa-IR" sz="2400" dirty="0">
                <a:latin typeface="Arial" pitchFamily="34" charset="0"/>
              </a:rPr>
              <a:t>    الکالوز</a:t>
            </a:r>
            <a:endParaRPr lang="en-US" sz="2400" dirty="0">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alpha val="48000"/>
          </a:schemeClr>
        </a:solidFill>
        <a:effectLst/>
      </p:bgPr>
    </p:bg>
    <p:spTree>
      <p:nvGrpSpPr>
        <p:cNvPr id="1" name=""/>
        <p:cNvGrpSpPr/>
        <p:nvPr/>
      </p:nvGrpSpPr>
      <p:grpSpPr>
        <a:xfrm>
          <a:off x="0" y="0"/>
          <a:ext cx="0" cy="0"/>
          <a:chOff x="0" y="0"/>
          <a:chExt cx="0" cy="0"/>
        </a:xfrm>
      </p:grpSpPr>
      <p:pic>
        <p:nvPicPr>
          <p:cNvPr id="45058" name="Picture 4" descr="scan0100"/>
          <p:cNvPicPr>
            <a:picLocks noChangeAspect="1" noChangeArrowheads="1"/>
          </p:cNvPicPr>
          <p:nvPr/>
        </p:nvPicPr>
        <p:blipFill>
          <a:blip r:embed="rId2">
            <a:lum contrast="-10000"/>
          </a:blip>
          <a:srcRect/>
          <a:stretch>
            <a:fillRect/>
          </a:stretch>
        </p:blipFill>
        <p:spPr bwMode="auto">
          <a:xfrm>
            <a:off x="5791200" y="228600"/>
            <a:ext cx="3103563" cy="2482850"/>
          </a:xfrm>
          <a:prstGeom prst="rect">
            <a:avLst/>
          </a:prstGeom>
          <a:noFill/>
          <a:ln w="9525">
            <a:noFill/>
            <a:miter lim="800000"/>
            <a:headEnd/>
            <a:tailEnd/>
          </a:ln>
        </p:spPr>
      </p:pic>
      <p:sp>
        <p:nvSpPr>
          <p:cNvPr id="45059" name="Title 1"/>
          <p:cNvSpPr>
            <a:spLocks noGrp="1"/>
          </p:cNvSpPr>
          <p:nvPr>
            <p:ph type="title"/>
          </p:nvPr>
        </p:nvSpPr>
        <p:spPr>
          <a:xfrm>
            <a:off x="304800" y="685800"/>
            <a:ext cx="8229600" cy="1143000"/>
          </a:xfrm>
        </p:spPr>
        <p:txBody>
          <a:bodyPr/>
          <a:lstStyle/>
          <a:p>
            <a:r>
              <a:rPr lang="en-US" b="1" smtClean="0"/>
              <a:t>PaCO</a:t>
            </a:r>
            <a:r>
              <a:rPr lang="en-US" sz="3200" b="1" smtClean="0"/>
              <a:t>2</a:t>
            </a:r>
            <a:endParaRPr lang="en-US" smtClean="0"/>
          </a:p>
        </p:txBody>
      </p:sp>
      <p:sp>
        <p:nvSpPr>
          <p:cNvPr id="3" name="Content Placeholder 2"/>
          <p:cNvSpPr>
            <a:spLocks noGrp="1"/>
          </p:cNvSpPr>
          <p:nvPr>
            <p:ph idx="1"/>
          </p:nvPr>
        </p:nvSpPr>
        <p:spPr>
          <a:xfrm>
            <a:off x="457200" y="2438400"/>
            <a:ext cx="8229600" cy="4038600"/>
          </a:xfrm>
        </p:spPr>
        <p:txBody>
          <a:bodyPr rtlCol="0">
            <a:normAutofit fontScale="85000" lnSpcReduction="20000"/>
          </a:bodyPr>
          <a:lstStyle/>
          <a:p>
            <a:pPr algn="r" rtl="1" fontAlgn="auto">
              <a:spcAft>
                <a:spcPts val="0"/>
              </a:spcAft>
              <a:defRPr/>
            </a:pPr>
            <a:r>
              <a:rPr lang="ar-SA" dirty="0" smtClean="0"/>
              <a:t>نمایانگر میزان دی اکسید کربن موجود در خون شریانی است . </a:t>
            </a:r>
            <a:endParaRPr lang="en-US" dirty="0" smtClean="0"/>
          </a:p>
          <a:p>
            <a:pPr algn="r" rtl="1" fontAlgn="auto">
              <a:spcAft>
                <a:spcPts val="0"/>
              </a:spcAft>
              <a:defRPr/>
            </a:pPr>
            <a:r>
              <a:rPr lang="ar-SA" dirty="0" smtClean="0"/>
              <a:t>این گاز توسط متابولیسم سلولی ساخته شده، از طریق ریه ها دفع می گردد</a:t>
            </a:r>
            <a:endParaRPr lang="en-US" dirty="0" smtClean="0"/>
          </a:p>
          <a:p>
            <a:pPr algn="r" rtl="1" fontAlgn="auto">
              <a:spcAft>
                <a:spcPts val="0"/>
              </a:spcAft>
              <a:defRPr/>
            </a:pPr>
            <a:r>
              <a:rPr lang="en-US" dirty="0" smtClean="0"/>
              <a:t> . </a:t>
            </a:r>
            <a:r>
              <a:rPr lang="ar-SA" dirty="0" smtClean="0"/>
              <a:t>میزان طبیعی آن بین </a:t>
            </a:r>
            <a:r>
              <a:rPr lang="en-US" dirty="0" smtClean="0">
                <a:solidFill>
                  <a:srgbClr val="C00000"/>
                </a:solidFill>
              </a:rPr>
              <a:t>35 – 45 </a:t>
            </a:r>
            <a:r>
              <a:rPr lang="ar-SA" dirty="0" smtClean="0"/>
              <a:t>میلیمتر جیوه و بطور متوسط </a:t>
            </a:r>
            <a:r>
              <a:rPr lang="en-US" dirty="0" smtClean="0">
                <a:solidFill>
                  <a:srgbClr val="C00000"/>
                </a:solidFill>
              </a:rPr>
              <a:t>40</a:t>
            </a:r>
            <a:r>
              <a:rPr lang="en-US" dirty="0" smtClean="0"/>
              <a:t> mmHg </a:t>
            </a:r>
            <a:r>
              <a:rPr lang="ar-SA" dirty="0" smtClean="0"/>
              <a:t>است. </a:t>
            </a:r>
            <a:endParaRPr lang="en-US" dirty="0" smtClean="0"/>
          </a:p>
          <a:p>
            <a:pPr algn="r" rtl="1" fontAlgn="auto">
              <a:spcAft>
                <a:spcPts val="0"/>
              </a:spcAft>
              <a:defRPr/>
            </a:pPr>
            <a:r>
              <a:rPr lang="ar-SA" dirty="0" smtClean="0"/>
              <a:t>هرگونه تغییر در مقدار</a:t>
            </a:r>
            <a:r>
              <a:rPr lang="en-US" dirty="0" smtClean="0"/>
              <a:t> PaCO2 </a:t>
            </a:r>
            <a:r>
              <a:rPr lang="ar-SA" dirty="0" smtClean="0"/>
              <a:t>منجر به بروز اسیدوز یا آلکالوز تنفسی خواهد شد.</a:t>
            </a:r>
            <a:endParaRPr lang="en-US" dirty="0" smtClean="0"/>
          </a:p>
          <a:p>
            <a:pPr algn="r" rtl="1" fontAlgn="auto">
              <a:spcAft>
                <a:spcPts val="0"/>
              </a:spcAft>
              <a:defRPr/>
            </a:pPr>
            <a:r>
              <a:rPr lang="ar-SA" dirty="0" smtClean="0"/>
              <a:t> افزایش این میزان از 45 میلیمتر جیوه را </a:t>
            </a:r>
            <a:r>
              <a:rPr lang="ar-SA" b="1" dirty="0" smtClean="0"/>
              <a:t>اسیدوز تنفسی </a:t>
            </a:r>
            <a:r>
              <a:rPr lang="ar-SA" dirty="0" smtClean="0"/>
              <a:t>و کاهش آن از</a:t>
            </a:r>
            <a:r>
              <a:rPr lang="en-US" dirty="0" smtClean="0"/>
              <a:t> 35 </a:t>
            </a:r>
            <a:r>
              <a:rPr lang="ar-SA" dirty="0" smtClean="0"/>
              <a:t>میلیمتر جیوه را </a:t>
            </a:r>
            <a:r>
              <a:rPr lang="ar-SA" b="1" dirty="0" smtClean="0"/>
              <a:t>آلکالوز تنفسی </a:t>
            </a:r>
            <a:r>
              <a:rPr lang="ar-SA" dirty="0" smtClean="0"/>
              <a:t>گویند.</a:t>
            </a:r>
            <a:endParaRPr lang="en-US" dirty="0" smtClean="0"/>
          </a:p>
          <a:p>
            <a:pPr algn="r" rtl="1" fontAlgn="auto">
              <a:spcAft>
                <a:spcPts val="0"/>
              </a:spcAft>
              <a:defRPr/>
            </a:pPr>
            <a:r>
              <a:rPr lang="ar-SA" dirty="0" smtClean="0"/>
              <a:t> تغییرات</a:t>
            </a:r>
            <a:r>
              <a:rPr lang="en-US" dirty="0" smtClean="0"/>
              <a:t> Paco2 </a:t>
            </a:r>
            <a:r>
              <a:rPr lang="ar-SA" dirty="0" smtClean="0"/>
              <a:t>نسبت عکس با تغییرات غلظت یون هیدروژن دارد</a:t>
            </a:r>
            <a:r>
              <a:rPr lang="en-US" dirty="0" smtClean="0"/>
              <a:t> .</a:t>
            </a:r>
          </a:p>
          <a:p>
            <a:pPr fontAlgn="auto">
              <a:spcAft>
                <a:spcPts val="0"/>
              </a:spcAft>
              <a:defRPr/>
            </a:pPr>
            <a:endParaRPr lang="en-US" dirty="0"/>
          </a:p>
        </p:txBody>
      </p:sp>
      <p:sp>
        <p:nvSpPr>
          <p:cNvPr id="4" name="TextBox 3"/>
          <p:cNvSpPr txBox="1"/>
          <p:nvPr/>
        </p:nvSpPr>
        <p:spPr>
          <a:xfrm>
            <a:off x="-609600" y="6858000"/>
            <a:ext cx="6553200" cy="2678113"/>
          </a:xfrm>
          <a:prstGeom prst="rect">
            <a:avLst/>
          </a:prstGeom>
          <a:ln>
            <a:solidFill>
              <a:srgbClr val="C00000"/>
            </a:solidFill>
          </a:ln>
        </p:spPr>
        <p:style>
          <a:lnRef idx="1">
            <a:schemeClr val="accent3"/>
          </a:lnRef>
          <a:fillRef idx="2">
            <a:schemeClr val="accent3"/>
          </a:fillRef>
          <a:effectRef idx="1">
            <a:schemeClr val="accent3"/>
          </a:effectRef>
          <a:fontRef idx="minor">
            <a:schemeClr val="dk1"/>
          </a:fontRef>
        </p:style>
        <p:txBody>
          <a:bodyPr>
            <a:spAutoFit/>
          </a:bodyPr>
          <a:lstStyle/>
          <a:p>
            <a:pPr algn="ctr" rtl="1" fontAlgn="auto">
              <a:spcBef>
                <a:spcPts val="0"/>
              </a:spcBef>
              <a:spcAft>
                <a:spcPts val="0"/>
              </a:spcAft>
              <a:defRPr/>
            </a:pPr>
            <a:r>
              <a:rPr lang="en-US" sz="2800" dirty="0">
                <a:latin typeface="Arial" pitchFamily="34" charset="0"/>
                <a:ea typeface="Majalla UI"/>
                <a:cs typeface="Arial" pitchFamily="34" charset="0"/>
              </a:rPr>
              <a:t>45</a:t>
            </a:r>
            <a:r>
              <a:rPr lang="fa-IR" sz="2800" dirty="0">
                <a:latin typeface="Arial" pitchFamily="34" charset="0"/>
                <a:ea typeface="Majalla UI"/>
              </a:rPr>
              <a:t> </a:t>
            </a:r>
            <a:r>
              <a:rPr lang="en-US" sz="2800" dirty="0">
                <a:latin typeface="Arial" pitchFamily="34" charset="0"/>
                <a:cs typeface="Arial" pitchFamily="34" charset="0"/>
              </a:rPr>
              <a:t>35&lt; Pa CO2&lt;</a:t>
            </a:r>
            <a:endParaRPr lang="fa-IR" sz="2800" dirty="0">
              <a:latin typeface="Arial" pitchFamily="34" charset="0"/>
            </a:endParaRPr>
          </a:p>
          <a:p>
            <a:pPr algn="ctr" rtl="1" fontAlgn="auto">
              <a:spcBef>
                <a:spcPts val="0"/>
              </a:spcBef>
              <a:spcAft>
                <a:spcPts val="0"/>
              </a:spcAft>
              <a:defRPr/>
            </a:pPr>
            <a:endParaRPr lang="fa-IR" sz="2800" dirty="0">
              <a:latin typeface="Arial" pitchFamily="34" charset="0"/>
            </a:endParaRPr>
          </a:p>
          <a:p>
            <a:pPr algn="ctr" rtl="1" fontAlgn="auto">
              <a:spcBef>
                <a:spcPts val="0"/>
              </a:spcBef>
              <a:spcAft>
                <a:spcPts val="0"/>
              </a:spcAft>
              <a:defRPr/>
            </a:pPr>
            <a:r>
              <a:rPr lang="en-US" sz="2800" dirty="0">
                <a:latin typeface="Arial" pitchFamily="34" charset="0"/>
                <a:cs typeface="Arial" pitchFamily="34" charset="0"/>
              </a:rPr>
              <a:t>Pa CO2&lt;35mm Hg</a:t>
            </a:r>
            <a:r>
              <a:rPr lang="fa-IR" sz="2800" dirty="0">
                <a:latin typeface="Arial" pitchFamily="34" charset="0"/>
              </a:rPr>
              <a:t> الکالوزتنفسی</a:t>
            </a:r>
          </a:p>
          <a:p>
            <a:pPr algn="ctr" rtl="1" fontAlgn="auto">
              <a:spcBef>
                <a:spcPts val="0"/>
              </a:spcBef>
              <a:spcAft>
                <a:spcPts val="0"/>
              </a:spcAft>
              <a:defRPr/>
            </a:pPr>
            <a:r>
              <a:rPr lang="en-US" sz="2800" dirty="0">
                <a:latin typeface="Arial" pitchFamily="34" charset="0"/>
                <a:cs typeface="Arial" pitchFamily="34" charset="0"/>
              </a:rPr>
              <a:t>Pa CO2&gt;45mm Hg</a:t>
            </a:r>
            <a:r>
              <a:rPr lang="fa-IR" sz="2800" dirty="0">
                <a:latin typeface="Arial" pitchFamily="34" charset="0"/>
              </a:rPr>
              <a:t> اسیدوز تنفسی</a:t>
            </a:r>
            <a:endParaRPr lang="en-US" sz="2800" dirty="0">
              <a:latin typeface="Arial" pitchFamily="34" charset="0"/>
              <a:cs typeface="Arial" pitchFamily="34" charset="0"/>
            </a:endParaRPr>
          </a:p>
          <a:p>
            <a:pPr algn="r" rtl="1" fontAlgn="auto">
              <a:spcBef>
                <a:spcPts val="0"/>
              </a:spcBef>
              <a:spcAft>
                <a:spcPts val="0"/>
              </a:spcAft>
              <a:defRPr/>
            </a:pPr>
            <a:endParaRPr lang="fa-IR" sz="2800" dirty="0">
              <a:latin typeface="Arial" pitchFamily="34" charset="0"/>
            </a:endParaRPr>
          </a:p>
          <a:p>
            <a:pPr algn="r" rtl="1" fontAlgn="auto">
              <a:spcBef>
                <a:spcPts val="0"/>
              </a:spcBef>
              <a:spcAft>
                <a:spcPts val="0"/>
              </a:spcAft>
              <a:defRPr/>
            </a:pPr>
            <a:r>
              <a:rPr lang="fa-IR" sz="2800" dirty="0">
                <a:latin typeface="Arial" pitchFamily="34" charset="0"/>
              </a:rPr>
              <a:t>تغییرات </a:t>
            </a:r>
            <a:r>
              <a:rPr lang="en-US" sz="2800" dirty="0">
                <a:latin typeface="Arial" pitchFamily="34" charset="0"/>
                <a:cs typeface="Arial" pitchFamily="34" charset="0"/>
              </a:rPr>
              <a:t>Pa CO2</a:t>
            </a:r>
            <a:r>
              <a:rPr lang="fa-IR" sz="2800" dirty="0">
                <a:latin typeface="Arial" pitchFamily="34" charset="0"/>
              </a:rPr>
              <a:t> با </a:t>
            </a:r>
            <a:r>
              <a:rPr lang="en-US" sz="2800" dirty="0">
                <a:latin typeface="Arial" pitchFamily="34" charset="0"/>
                <a:cs typeface="Arial" pitchFamily="34" charset="0"/>
              </a:rPr>
              <a:t>pH</a:t>
            </a:r>
            <a:r>
              <a:rPr lang="fa-IR" sz="2800" dirty="0">
                <a:latin typeface="Arial" pitchFamily="34" charset="0"/>
              </a:rPr>
              <a:t> نسبت عکس دارد.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0.05 -0.09503 L 0.20833 -0.64994 " pathEditMode="relative" rAng="0" ptsTypes="AA">
                                      <p:cBhvr>
                                        <p:cTn id="6" dur="2000" fill="hold"/>
                                        <p:tgtEl>
                                          <p:spTgt spid="4"/>
                                        </p:tgtEl>
                                        <p:attrNameLst>
                                          <p:attrName>ppt_x</p:attrName>
                                          <p:attrName>ppt_y</p:attrName>
                                        </p:attrNameLst>
                                      </p:cBhvr>
                                      <p:rCtr x="12900" y="-27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533400"/>
            <a:ext cx="8229600" cy="1143000"/>
          </a:xfrm>
        </p:spPr>
        <p:txBody>
          <a:bodyPr/>
          <a:lstStyle/>
          <a:p>
            <a:r>
              <a:rPr lang="en-US" b="1" smtClean="0"/>
              <a:t>HCO</a:t>
            </a:r>
            <a:r>
              <a:rPr lang="en-US" sz="3600" b="1" smtClean="0"/>
              <a:t>3</a:t>
            </a:r>
            <a:endParaRPr lang="en-US" smtClean="0"/>
          </a:p>
        </p:txBody>
      </p:sp>
      <p:sp>
        <p:nvSpPr>
          <p:cNvPr id="46083" name="Content Placeholder 2"/>
          <p:cNvSpPr>
            <a:spLocks noGrp="1"/>
          </p:cNvSpPr>
          <p:nvPr>
            <p:ph idx="1"/>
          </p:nvPr>
        </p:nvSpPr>
        <p:spPr>
          <a:xfrm>
            <a:off x="457200" y="1981200"/>
            <a:ext cx="8229600" cy="4525963"/>
          </a:xfrm>
        </p:spPr>
        <p:txBody>
          <a:bodyPr/>
          <a:lstStyle/>
          <a:p>
            <a:pPr algn="r" rtl="1"/>
            <a:r>
              <a:rPr lang="ar-SA" smtClean="0"/>
              <a:t>غلظت یون بیکربنات یک پارامتر متابولیک محسوب می شود و تغییرات آن بیانگر وجود اسیدوز یا آلکالوز متابولیک است. </a:t>
            </a:r>
            <a:endParaRPr lang="en-US" smtClean="0"/>
          </a:p>
          <a:p>
            <a:pPr algn="r" rtl="1"/>
            <a:r>
              <a:rPr lang="ar-SA" smtClean="0"/>
              <a:t>میزان طبیعی یون بیکربنات بین </a:t>
            </a:r>
            <a:r>
              <a:rPr lang="en-US" smtClean="0">
                <a:solidFill>
                  <a:srgbClr val="C00000"/>
                </a:solidFill>
              </a:rPr>
              <a:t>22</a:t>
            </a:r>
            <a:r>
              <a:rPr lang="en-US" smtClean="0"/>
              <a:t> </a:t>
            </a:r>
            <a:r>
              <a:rPr lang="ar-SA" smtClean="0"/>
              <a:t>تا </a:t>
            </a:r>
            <a:r>
              <a:rPr lang="en-US" smtClean="0">
                <a:solidFill>
                  <a:srgbClr val="C00000"/>
                </a:solidFill>
              </a:rPr>
              <a:t>26 mEq/L </a:t>
            </a:r>
            <a:r>
              <a:rPr lang="ar-SA" smtClean="0"/>
              <a:t>و یا بطور متوسط </a:t>
            </a:r>
            <a:r>
              <a:rPr lang="en-US" smtClean="0">
                <a:solidFill>
                  <a:srgbClr val="C00000"/>
                </a:solidFill>
              </a:rPr>
              <a:t>24 mEq/L </a:t>
            </a:r>
            <a:r>
              <a:rPr lang="ar-SA" smtClean="0"/>
              <a:t>است.</a:t>
            </a:r>
            <a:endParaRPr lang="en-US" smtClean="0"/>
          </a:p>
          <a:p>
            <a:pPr algn="r" rtl="1"/>
            <a:r>
              <a:rPr lang="ar-SA" smtClean="0"/>
              <a:t> افزایش آن از 26</a:t>
            </a:r>
            <a:r>
              <a:rPr lang="en-US" smtClean="0"/>
              <a:t> mEq/L </a:t>
            </a:r>
            <a:r>
              <a:rPr lang="ar-SA" smtClean="0"/>
              <a:t>بیانگر </a:t>
            </a:r>
            <a:r>
              <a:rPr lang="ar-SA" b="1" smtClean="0"/>
              <a:t>آلکالوز  متابولیک </a:t>
            </a:r>
            <a:r>
              <a:rPr lang="ar-SA" smtClean="0"/>
              <a:t>و کاهش آن از 22</a:t>
            </a:r>
            <a:r>
              <a:rPr lang="en-US" smtClean="0"/>
              <a:t> mEq/L  </a:t>
            </a:r>
            <a:r>
              <a:rPr lang="ar-SA" smtClean="0"/>
              <a:t>بیانگر </a:t>
            </a:r>
            <a:r>
              <a:rPr lang="ar-SA" b="1" smtClean="0"/>
              <a:t>اسیدوز متابولیک </a:t>
            </a:r>
            <a:r>
              <a:rPr lang="ar-SA" smtClean="0"/>
              <a:t>است . تغییرات بیکربنات نسبت مستقیم با تغییرات</a:t>
            </a:r>
            <a:r>
              <a:rPr lang="fa-IR" smtClean="0"/>
              <a:t> </a:t>
            </a:r>
            <a:r>
              <a:rPr lang="en-US" smtClean="0"/>
              <a:t>PH</a:t>
            </a:r>
            <a:r>
              <a:rPr lang="ar-SA" smtClean="0"/>
              <a:t> دارد</a:t>
            </a:r>
            <a:r>
              <a:rPr lang="en-US" smtClean="0"/>
              <a:t> .</a:t>
            </a:r>
          </a:p>
          <a:p>
            <a:endParaRPr lang="en-US" smtClean="0"/>
          </a:p>
        </p:txBody>
      </p:sp>
      <p:sp>
        <p:nvSpPr>
          <p:cNvPr id="5" name="TextBox 4"/>
          <p:cNvSpPr txBox="1"/>
          <p:nvPr/>
        </p:nvSpPr>
        <p:spPr>
          <a:xfrm>
            <a:off x="-1143000" y="7086600"/>
            <a:ext cx="8261350" cy="2678113"/>
          </a:xfrm>
          <a:prstGeom prst="rect">
            <a:avLst/>
          </a:prstGeom>
          <a:ln>
            <a:solidFill>
              <a:srgbClr val="C00000"/>
            </a:solidFill>
          </a:ln>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2800" dirty="0">
                <a:latin typeface="Arial" pitchFamily="34" charset="0"/>
                <a:cs typeface="Arial" pitchFamily="34" charset="0"/>
              </a:rPr>
              <a:t>22&lt; HCO3⁻ &lt;</a:t>
            </a:r>
            <a:r>
              <a:rPr lang="en-US" sz="2800" dirty="0">
                <a:latin typeface="Arial" pitchFamily="34" charset="0"/>
                <a:ea typeface="Majalla UI"/>
                <a:cs typeface="Arial" pitchFamily="34" charset="0"/>
              </a:rPr>
              <a:t>26</a:t>
            </a:r>
            <a:r>
              <a:rPr lang="en-US" sz="2800" dirty="0">
                <a:latin typeface="Arial" pitchFamily="34" charset="0"/>
                <a:cs typeface="Arial" pitchFamily="34" charset="0"/>
              </a:rPr>
              <a:t>Meq/lit</a:t>
            </a:r>
            <a:endParaRPr lang="fa-IR" sz="2800" dirty="0">
              <a:latin typeface="Arial" pitchFamily="34" charset="0"/>
            </a:endParaRPr>
          </a:p>
          <a:p>
            <a:pPr algn="ctr" rtl="1" fontAlgn="auto">
              <a:spcBef>
                <a:spcPts val="0"/>
              </a:spcBef>
              <a:spcAft>
                <a:spcPts val="0"/>
              </a:spcAft>
              <a:defRPr/>
            </a:pPr>
            <a:endParaRPr lang="fa-IR" sz="2800" dirty="0">
              <a:latin typeface="Arial" pitchFamily="34" charset="0"/>
            </a:endParaRPr>
          </a:p>
          <a:p>
            <a:pPr algn="ctr" rtl="1" fontAlgn="auto">
              <a:spcBef>
                <a:spcPts val="0"/>
              </a:spcBef>
              <a:spcAft>
                <a:spcPts val="0"/>
              </a:spcAft>
              <a:defRPr/>
            </a:pPr>
            <a:r>
              <a:rPr lang="en-US" sz="2800" dirty="0">
                <a:latin typeface="Arial" pitchFamily="34" charset="0"/>
                <a:cs typeface="Arial" pitchFamily="34" charset="0"/>
              </a:rPr>
              <a:t>HCO3⁻ &lt;22</a:t>
            </a:r>
            <a:r>
              <a:rPr lang="fa-IR" sz="2800" dirty="0">
                <a:latin typeface="Arial" pitchFamily="34" charset="0"/>
              </a:rPr>
              <a:t> اسیدوز متابولیک</a:t>
            </a:r>
          </a:p>
          <a:p>
            <a:pPr algn="ctr" rtl="1" fontAlgn="auto">
              <a:spcBef>
                <a:spcPts val="0"/>
              </a:spcBef>
              <a:spcAft>
                <a:spcPts val="0"/>
              </a:spcAft>
              <a:defRPr/>
            </a:pPr>
            <a:r>
              <a:rPr lang="en-US" sz="2800" dirty="0">
                <a:latin typeface="Arial" pitchFamily="34" charset="0"/>
                <a:cs typeface="Arial" pitchFamily="34" charset="0"/>
              </a:rPr>
              <a:t>HCO3⁻ &gt;26</a:t>
            </a:r>
            <a:r>
              <a:rPr lang="fa-IR" sz="2800" dirty="0">
                <a:latin typeface="Arial" pitchFamily="34" charset="0"/>
              </a:rPr>
              <a:t> الکالوز متابولیک</a:t>
            </a:r>
            <a:endParaRPr lang="en-US" sz="2800" dirty="0">
              <a:latin typeface="Arial" pitchFamily="34" charset="0"/>
              <a:cs typeface="Arial" pitchFamily="34" charset="0"/>
            </a:endParaRPr>
          </a:p>
          <a:p>
            <a:pPr algn="r" rtl="1" fontAlgn="auto">
              <a:spcBef>
                <a:spcPts val="0"/>
              </a:spcBef>
              <a:spcAft>
                <a:spcPts val="0"/>
              </a:spcAft>
              <a:defRPr/>
            </a:pPr>
            <a:endParaRPr lang="fa-IR" sz="2800" dirty="0">
              <a:latin typeface="Arial" pitchFamily="34" charset="0"/>
            </a:endParaRPr>
          </a:p>
          <a:p>
            <a:pPr algn="r" rtl="1" fontAlgn="auto">
              <a:spcBef>
                <a:spcPts val="0"/>
              </a:spcBef>
              <a:spcAft>
                <a:spcPts val="0"/>
              </a:spcAft>
              <a:defRPr/>
            </a:pPr>
            <a:r>
              <a:rPr lang="fa-IR" sz="2800" dirty="0">
                <a:latin typeface="Arial" pitchFamily="34" charset="0"/>
              </a:rPr>
              <a:t>تغییرات </a:t>
            </a:r>
            <a:r>
              <a:rPr lang="en-US" sz="2800" dirty="0">
                <a:latin typeface="Arial" pitchFamily="34" charset="0"/>
                <a:cs typeface="Arial" pitchFamily="34" charset="0"/>
              </a:rPr>
              <a:t>HCO3⁻</a:t>
            </a:r>
            <a:r>
              <a:rPr lang="fa-IR" sz="2800" dirty="0">
                <a:latin typeface="Arial" pitchFamily="34" charset="0"/>
              </a:rPr>
              <a:t>با </a:t>
            </a:r>
            <a:r>
              <a:rPr lang="en-US" sz="2800" dirty="0">
                <a:latin typeface="Arial" pitchFamily="34" charset="0"/>
                <a:cs typeface="Arial" pitchFamily="34" charset="0"/>
              </a:rPr>
              <a:t>pH</a:t>
            </a:r>
            <a:r>
              <a:rPr lang="fa-IR" sz="2800" dirty="0">
                <a:latin typeface="Arial" pitchFamily="34" charset="0"/>
              </a:rPr>
              <a:t> نسبت </a:t>
            </a:r>
            <a:r>
              <a:rPr lang="en-US" sz="2800" dirty="0">
                <a:latin typeface="Arial" pitchFamily="34" charset="0"/>
                <a:cs typeface="Arial" pitchFamily="34" charset="0"/>
              </a:rPr>
              <a:t> </a:t>
            </a:r>
            <a:r>
              <a:rPr lang="fa-IR" sz="2800" dirty="0">
                <a:latin typeface="Arial" pitchFamily="34" charset="0"/>
              </a:rPr>
              <a:t>مستقیم دارد.</a:t>
            </a:r>
          </a:p>
        </p:txBody>
      </p:sp>
      <p:pic>
        <p:nvPicPr>
          <p:cNvPr id="46085" name="Picture 4" descr="scan0101"/>
          <p:cNvPicPr>
            <a:picLocks noChangeAspect="1" noChangeArrowheads="1"/>
          </p:cNvPicPr>
          <p:nvPr/>
        </p:nvPicPr>
        <p:blipFill>
          <a:blip r:embed="rId2"/>
          <a:srcRect/>
          <a:stretch>
            <a:fillRect/>
          </a:stretch>
        </p:blipFill>
        <p:spPr bwMode="auto">
          <a:xfrm>
            <a:off x="5638800" y="304800"/>
            <a:ext cx="3200400" cy="18748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grpId="0" nodeType="clickEffect">
                                  <p:stCondLst>
                                    <p:cond delay="0"/>
                                  </p:stCondLst>
                                  <p:childTnLst>
                                    <p:animMotion origin="layout" path="M 0 -2.31214E-6 L 0.16667 -0.6548 " pathEditMode="relative" rAng="0" ptsTypes="AA">
                                      <p:cBhvr>
                                        <p:cTn id="6" dur="2000" fill="hold"/>
                                        <p:tgtEl>
                                          <p:spTgt spid="5"/>
                                        </p:tgtEl>
                                        <p:attrNameLst>
                                          <p:attrName>ppt_x</p:attrName>
                                          <p:attrName>ppt_y</p:attrName>
                                        </p:attrNameLst>
                                      </p:cBhvr>
                                      <p:rCtr x="8300" y="-32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rtl="1"/>
            <a:r>
              <a:rPr lang="ar-SA" b="1" dirty="0" smtClean="0"/>
              <a:t>افزایش باز یا</a:t>
            </a:r>
            <a:r>
              <a:rPr lang="en-US" b="1" dirty="0" smtClean="0"/>
              <a:t> Base Excess (BE)</a:t>
            </a:r>
            <a:endParaRPr lang="en-US" dirty="0" smtClean="0"/>
          </a:p>
        </p:txBody>
      </p:sp>
      <p:sp>
        <p:nvSpPr>
          <p:cNvPr id="3" name="Content Placeholder 2"/>
          <p:cNvSpPr>
            <a:spLocks noGrp="1"/>
          </p:cNvSpPr>
          <p:nvPr>
            <p:ph idx="1"/>
          </p:nvPr>
        </p:nvSpPr>
        <p:spPr/>
        <p:txBody>
          <a:bodyPr rtlCol="0">
            <a:normAutofit fontScale="92500"/>
          </a:bodyPr>
          <a:lstStyle/>
          <a:p>
            <a:pPr algn="r" rtl="1" fontAlgn="auto">
              <a:spcAft>
                <a:spcPts val="0"/>
              </a:spcAft>
              <a:defRPr/>
            </a:pPr>
            <a:r>
              <a:rPr lang="ar-SA" dirty="0" smtClean="0"/>
              <a:t>در شرایطی که</a:t>
            </a:r>
            <a:r>
              <a:rPr lang="en-US" dirty="0" smtClean="0"/>
              <a:t> PaCo2 </a:t>
            </a:r>
            <a:r>
              <a:rPr lang="ar-SA" dirty="0" smtClean="0"/>
              <a:t>در حرارت 37 درجه سانتی گراد، معادل </a:t>
            </a:r>
            <a:r>
              <a:rPr lang="en-US" dirty="0" smtClean="0"/>
              <a:t>40 mmHg </a:t>
            </a:r>
            <a:r>
              <a:rPr lang="ar-SA" dirty="0" smtClean="0"/>
              <a:t>بوده، کمبود اکسیژن نیز وجود نداشته باشد، </a:t>
            </a:r>
            <a:r>
              <a:rPr lang="en-US" dirty="0" smtClean="0"/>
              <a:t>BE </a:t>
            </a:r>
            <a:r>
              <a:rPr lang="ar-SA" dirty="0" smtClean="0"/>
              <a:t>به مقدار اسید یا بازی اطلاق می گردد که برای حفظ</a:t>
            </a:r>
            <a:r>
              <a:rPr lang="en-US" dirty="0" smtClean="0"/>
              <a:t> PH </a:t>
            </a:r>
            <a:r>
              <a:rPr lang="ar-SA" dirty="0" smtClean="0"/>
              <a:t>در حد طبیعی و نیز حفظ بیکربنات به میزان </a:t>
            </a:r>
            <a:r>
              <a:rPr lang="en-US" dirty="0" smtClean="0"/>
              <a:t>24 </a:t>
            </a:r>
            <a:r>
              <a:rPr lang="en-US" dirty="0" err="1" smtClean="0"/>
              <a:t>mEq</a:t>
            </a:r>
            <a:r>
              <a:rPr lang="en-US" dirty="0" smtClean="0"/>
              <a:t>/L </a:t>
            </a:r>
            <a:r>
              <a:rPr lang="ar-SA" dirty="0" smtClean="0"/>
              <a:t>مورد نیاز است. به عبارت دیگر مقدار</a:t>
            </a:r>
            <a:r>
              <a:rPr lang="en-US" dirty="0" smtClean="0"/>
              <a:t> BE </a:t>
            </a:r>
            <a:r>
              <a:rPr lang="ar-SA" dirty="0" smtClean="0"/>
              <a:t>وابسته به تجمع اسید یا باز </a:t>
            </a:r>
            <a:r>
              <a:rPr lang="ar-SA" dirty="0" smtClean="0">
                <a:hlinkClick r:id="" action="ppaction://noaction"/>
              </a:rPr>
              <a:t>غیر فرار </a:t>
            </a:r>
            <a:r>
              <a:rPr lang="ar-SA" dirty="0" smtClean="0"/>
              <a:t>در خون است</a:t>
            </a:r>
            <a:r>
              <a:rPr lang="en-US" dirty="0" smtClean="0"/>
              <a:t>. </a:t>
            </a:r>
          </a:p>
          <a:p>
            <a:pPr algn="r" rtl="1" fontAlgn="auto">
              <a:spcAft>
                <a:spcPts val="0"/>
              </a:spcAft>
              <a:defRPr/>
            </a:pPr>
            <a:r>
              <a:rPr lang="ar-SA" dirty="0" smtClean="0"/>
              <a:t>مقدار طبیعی</a:t>
            </a:r>
            <a:r>
              <a:rPr lang="en-US" dirty="0" smtClean="0"/>
              <a:t> BE </a:t>
            </a:r>
            <a:r>
              <a:rPr lang="ar-SA" dirty="0" smtClean="0"/>
              <a:t>بین </a:t>
            </a:r>
            <a:r>
              <a:rPr lang="en-US" dirty="0" smtClean="0">
                <a:solidFill>
                  <a:srgbClr val="C00000"/>
                </a:solidFill>
              </a:rPr>
              <a:t>2+</a:t>
            </a:r>
            <a:r>
              <a:rPr lang="en-US" dirty="0" smtClean="0"/>
              <a:t> </a:t>
            </a:r>
            <a:r>
              <a:rPr lang="ar-SA" dirty="0" smtClean="0"/>
              <a:t>و </a:t>
            </a:r>
            <a:r>
              <a:rPr lang="en-US" dirty="0" smtClean="0">
                <a:solidFill>
                  <a:srgbClr val="C00000"/>
                </a:solidFill>
              </a:rPr>
              <a:t>2-</a:t>
            </a:r>
            <a:r>
              <a:rPr lang="en-US" dirty="0" smtClean="0"/>
              <a:t> </a:t>
            </a:r>
            <a:r>
              <a:rPr lang="ar-SA" dirty="0" smtClean="0"/>
              <a:t>متغیر بوده و بر حسب</a:t>
            </a:r>
            <a:r>
              <a:rPr lang="en-US" dirty="0" smtClean="0"/>
              <a:t> </a:t>
            </a:r>
            <a:r>
              <a:rPr lang="en-US" dirty="0" err="1" smtClean="0"/>
              <a:t>mEq</a:t>
            </a:r>
            <a:r>
              <a:rPr lang="en-US" dirty="0" smtClean="0"/>
              <a:t>/L </a:t>
            </a:r>
            <a:r>
              <a:rPr lang="fa-IR" dirty="0" smtClean="0"/>
              <a:t>(</a:t>
            </a:r>
            <a:r>
              <a:rPr lang="ar-SA" dirty="0" smtClean="0"/>
              <a:t>میلی اکی والان در لیتر) بیان می شود.</a:t>
            </a:r>
            <a:endParaRPr lang="en-US" dirty="0" smtClean="0"/>
          </a:p>
          <a:p>
            <a:pPr algn="r" rtl="1" fontAlgn="auto">
              <a:spcAft>
                <a:spcPts val="0"/>
              </a:spcAft>
              <a:defRPr/>
            </a:pPr>
            <a:r>
              <a:rPr lang="ar-SA" dirty="0" smtClean="0"/>
              <a:t> افزایش</a:t>
            </a:r>
            <a:r>
              <a:rPr lang="en-US" dirty="0" smtClean="0"/>
              <a:t> BE </a:t>
            </a:r>
            <a:r>
              <a:rPr lang="ar-SA" dirty="0" smtClean="0"/>
              <a:t>از 2</a:t>
            </a:r>
            <a:r>
              <a:rPr lang="en-US" dirty="0" smtClean="0"/>
              <a:t>+ </a:t>
            </a:r>
            <a:r>
              <a:rPr lang="ar-SA" dirty="0" smtClean="0"/>
              <a:t>نمایانگر احتباس باز غیر فرار و یا به عبارت دیگر </a:t>
            </a:r>
            <a:r>
              <a:rPr lang="ar-SA" b="1" dirty="0" smtClean="0"/>
              <a:t>آلکالوز متابولیک </a:t>
            </a:r>
            <a:r>
              <a:rPr lang="ar-SA" dirty="0" smtClean="0"/>
              <a:t>، و کاهش</a:t>
            </a:r>
            <a:r>
              <a:rPr lang="en-US" dirty="0" smtClean="0"/>
              <a:t> BE  </a:t>
            </a:r>
            <a:r>
              <a:rPr lang="ar-SA" dirty="0" smtClean="0"/>
              <a:t>از 2- نمایانگر احتباس اسید غیر فرار و یا به عبارت دیگر </a:t>
            </a:r>
            <a:r>
              <a:rPr lang="ar-SA" b="1" dirty="0" smtClean="0"/>
              <a:t>اسیدوز متابولیک </a:t>
            </a:r>
            <a:r>
              <a:rPr lang="ar-SA" dirty="0" smtClean="0"/>
              <a:t>است</a:t>
            </a:r>
            <a:r>
              <a:rPr lang="en-US" dirty="0" smtClean="0"/>
              <a:t> .</a:t>
            </a:r>
          </a:p>
          <a:p>
            <a:pPr algn="r" rtl="1" fontAlgn="auto">
              <a:spcAft>
                <a:spcPts val="0"/>
              </a:spcAft>
              <a:defRPr/>
            </a:pPr>
            <a:r>
              <a:rPr lang="ar-SA" dirty="0" smtClean="0"/>
              <a:t>در مواردی که</a:t>
            </a:r>
            <a:r>
              <a:rPr lang="en-US" dirty="0" smtClean="0"/>
              <a:t> BE </a:t>
            </a:r>
            <a:r>
              <a:rPr lang="ar-SA" dirty="0" smtClean="0"/>
              <a:t>، ارقام منفی نشان می دهد ( یعنی وجود اسیدوز متابولیک</a:t>
            </a:r>
            <a:r>
              <a:rPr lang="fa-IR" dirty="0" smtClean="0"/>
              <a:t>)</a:t>
            </a:r>
            <a:r>
              <a:rPr lang="ar-SA" dirty="0" smtClean="0"/>
              <a:t> بهتر است از واژه </a:t>
            </a:r>
            <a:r>
              <a:rPr lang="en-US" b="1" dirty="0" smtClean="0"/>
              <a:t>Base Deficit - BD </a:t>
            </a:r>
            <a:r>
              <a:rPr lang="ar-SA" dirty="0" smtClean="0"/>
              <a:t>استفاده شود</a:t>
            </a:r>
            <a:r>
              <a:rPr lang="en-US" dirty="0" smtClean="0"/>
              <a:t> .</a:t>
            </a:r>
          </a:p>
          <a:p>
            <a:pPr fontAlgn="auto">
              <a:spcAft>
                <a:spcPts val="0"/>
              </a:spcAft>
              <a:defRPr/>
            </a:pPr>
            <a:endParaRPr lang="en-US" dirty="0"/>
          </a:p>
        </p:txBody>
      </p:sp>
      <p:sp>
        <p:nvSpPr>
          <p:cNvPr id="4" name="Rectangle 3"/>
          <p:cNvSpPr/>
          <p:nvPr/>
        </p:nvSpPr>
        <p:spPr>
          <a:xfrm>
            <a:off x="2209800" y="2286000"/>
            <a:ext cx="5257800" cy="3292475"/>
          </a:xfrm>
          <a:prstGeom prst="rect">
            <a:avLst/>
          </a:prstGeom>
          <a:ln>
            <a:solidFill>
              <a:srgbClr val="C00000"/>
            </a:solidFill>
          </a:ln>
        </p:spPr>
        <p:style>
          <a:lnRef idx="1">
            <a:schemeClr val="accent4"/>
          </a:lnRef>
          <a:fillRef idx="2">
            <a:schemeClr val="accent4"/>
          </a:fillRef>
          <a:effectRef idx="1">
            <a:schemeClr val="accent4"/>
          </a:effectRef>
          <a:fontRef idx="minor">
            <a:schemeClr val="dk1"/>
          </a:fontRef>
        </p:style>
        <p:txBody>
          <a:bodyPr>
            <a:spAutoFit/>
          </a:bodyPr>
          <a:lstStyle/>
          <a:p>
            <a:pPr algn="ctr" rtl="1" fontAlgn="auto">
              <a:spcBef>
                <a:spcPts val="0"/>
              </a:spcBef>
              <a:spcAft>
                <a:spcPts val="0"/>
              </a:spcAft>
              <a:defRPr/>
            </a:pPr>
            <a:endParaRPr lang="en-US" sz="4000" dirty="0">
              <a:latin typeface="Arial" pitchFamily="34" charset="0"/>
              <a:cs typeface="Arial" pitchFamily="34" charset="0"/>
            </a:endParaRPr>
          </a:p>
          <a:p>
            <a:pPr algn="ctr" rtl="1" fontAlgn="auto">
              <a:spcBef>
                <a:spcPts val="0"/>
              </a:spcBef>
              <a:spcAft>
                <a:spcPts val="0"/>
              </a:spcAft>
              <a:defRPr/>
            </a:pPr>
            <a:r>
              <a:rPr lang="en-US" sz="4000" dirty="0">
                <a:latin typeface="Arial" pitchFamily="34" charset="0"/>
                <a:cs typeface="Arial" pitchFamily="34" charset="0"/>
              </a:rPr>
              <a:t>BE &lt;-2</a:t>
            </a:r>
            <a:r>
              <a:rPr lang="fa-IR" sz="4000" dirty="0">
                <a:latin typeface="Arial" pitchFamily="34" charset="0"/>
              </a:rPr>
              <a:t> </a:t>
            </a:r>
            <a:r>
              <a:rPr lang="fa-IR" sz="4800" dirty="0">
                <a:latin typeface="Arial" pitchFamily="34" charset="0"/>
              </a:rPr>
              <a:t>اسیدوز</a:t>
            </a:r>
            <a:r>
              <a:rPr lang="fa-IR" sz="4000" dirty="0">
                <a:latin typeface="Arial" pitchFamily="34" charset="0"/>
              </a:rPr>
              <a:t> متابولیک</a:t>
            </a:r>
            <a:endParaRPr lang="en-US" sz="4000" dirty="0">
              <a:latin typeface="Arial" pitchFamily="34" charset="0"/>
              <a:cs typeface="Arial" pitchFamily="34" charset="0"/>
            </a:endParaRPr>
          </a:p>
          <a:p>
            <a:pPr algn="ctr" rtl="1" fontAlgn="auto">
              <a:spcBef>
                <a:spcPts val="0"/>
              </a:spcBef>
              <a:spcAft>
                <a:spcPts val="0"/>
              </a:spcAft>
              <a:defRPr/>
            </a:pPr>
            <a:endParaRPr lang="fa-IR" sz="4000" dirty="0">
              <a:latin typeface="Arial" pitchFamily="34" charset="0"/>
            </a:endParaRPr>
          </a:p>
          <a:p>
            <a:pPr algn="ctr" rtl="1" fontAlgn="auto">
              <a:spcBef>
                <a:spcPts val="0"/>
              </a:spcBef>
              <a:spcAft>
                <a:spcPts val="0"/>
              </a:spcAft>
              <a:defRPr/>
            </a:pPr>
            <a:r>
              <a:rPr lang="en-US" sz="4000" dirty="0">
                <a:latin typeface="Arial" pitchFamily="34" charset="0"/>
                <a:cs typeface="Arial" pitchFamily="34" charset="0"/>
              </a:rPr>
              <a:t>BE &gt;+2</a:t>
            </a:r>
            <a:r>
              <a:rPr lang="fa-IR" sz="4000" dirty="0">
                <a:latin typeface="Arial" pitchFamily="34" charset="0"/>
              </a:rPr>
              <a:t> الکالوز متابولیک</a:t>
            </a:r>
            <a:endParaRPr lang="en-US" sz="4000" dirty="0">
              <a:latin typeface="Arial" pitchFamily="34" charset="0"/>
              <a:cs typeface="Arial" pitchFamily="34" charset="0"/>
            </a:endParaRPr>
          </a:p>
          <a:p>
            <a:pPr algn="ctr" rtl="1" fontAlgn="auto">
              <a:spcBef>
                <a:spcPts val="0"/>
              </a:spcBef>
              <a:spcAft>
                <a:spcPts val="0"/>
              </a:spcAft>
              <a:defRPr/>
            </a:pPr>
            <a:endParaRPr lang="en-US" sz="40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par>
                                <p:cTn id="18" presetID="8" presetClass="entr" presetSubtype="16"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diamond(in)">
                                      <p:cBhvr>
                                        <p:cTn id="20" dur="2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diamond(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b="1" smtClean="0"/>
              <a:t>Total CO</a:t>
            </a:r>
            <a:r>
              <a:rPr lang="en-US" sz="3600" b="1" smtClean="0"/>
              <a:t>2</a:t>
            </a:r>
            <a:r>
              <a:rPr lang="en-US" b="1" smtClean="0"/>
              <a:t> – TCO</a:t>
            </a:r>
            <a:r>
              <a:rPr lang="en-US" sz="3600" b="1" smtClean="0"/>
              <a:t>2</a:t>
            </a:r>
            <a:endParaRPr lang="en-US" smtClean="0"/>
          </a:p>
        </p:txBody>
      </p:sp>
      <p:sp>
        <p:nvSpPr>
          <p:cNvPr id="48131" name="Content Placeholder 2"/>
          <p:cNvSpPr>
            <a:spLocks noGrp="1"/>
          </p:cNvSpPr>
          <p:nvPr>
            <p:ph idx="1"/>
          </p:nvPr>
        </p:nvSpPr>
        <p:spPr/>
        <p:txBody>
          <a:bodyPr/>
          <a:lstStyle/>
          <a:p>
            <a:pPr algn="r" rtl="1"/>
            <a:r>
              <a:rPr lang="ar-SA" smtClean="0"/>
              <a:t>میزان کل</a:t>
            </a:r>
            <a:r>
              <a:rPr lang="en-US" smtClean="0"/>
              <a:t> Co2 </a:t>
            </a:r>
            <a:r>
              <a:rPr lang="ar-SA" smtClean="0"/>
              <a:t>عبارتست از مجموع غلظت یون بیکربنات، اسید کربنیک و دی اکسید کربن موجود در خون. </a:t>
            </a:r>
            <a:endParaRPr lang="fa-IR" smtClean="0"/>
          </a:p>
          <a:p>
            <a:pPr algn="r" rtl="1"/>
            <a:r>
              <a:rPr lang="ar-SA" smtClean="0"/>
              <a:t>چون حدود 98% از میزان کل</a:t>
            </a:r>
            <a:r>
              <a:rPr lang="en-US" smtClean="0"/>
              <a:t> Co2 </a:t>
            </a:r>
            <a:r>
              <a:rPr lang="ar-SA" smtClean="0"/>
              <a:t>را یون بیکربنات تشکیل می دهد ، این میزان تقریبا برابر با مقدار یون بیکربنات ، یعنی حدود </a:t>
            </a:r>
            <a:r>
              <a:rPr lang="en-US" smtClean="0"/>
              <a:t>25.2 mEq/L </a:t>
            </a:r>
            <a:r>
              <a:rPr lang="ar-SA" smtClean="0"/>
              <a:t>است</a:t>
            </a:r>
            <a:r>
              <a:rPr lang="en-US" smtClean="0"/>
              <a:t> .</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b="1" smtClean="0"/>
              <a:t>Buffer Base – BB</a:t>
            </a:r>
            <a:endParaRPr lang="en-US" smtClean="0"/>
          </a:p>
        </p:txBody>
      </p:sp>
      <p:sp>
        <p:nvSpPr>
          <p:cNvPr id="3" name="Content Placeholder 2"/>
          <p:cNvSpPr>
            <a:spLocks noGrp="1"/>
          </p:cNvSpPr>
          <p:nvPr>
            <p:ph idx="1"/>
          </p:nvPr>
        </p:nvSpPr>
        <p:spPr/>
        <p:txBody>
          <a:bodyPr rtlCol="0">
            <a:normAutofit/>
          </a:bodyPr>
          <a:lstStyle/>
          <a:p>
            <a:pPr algn="r" rtl="1" fontAlgn="auto">
              <a:spcAft>
                <a:spcPts val="0"/>
              </a:spcAft>
              <a:defRPr/>
            </a:pPr>
            <a:r>
              <a:rPr lang="ar-SA" dirty="0" smtClean="0"/>
              <a:t>یک معیار تشخیصی برای تغییرات متابولیک اسید – باز است و هنگامی بکار برده می شود که تعادل اسید – باز با تعادل الکترولیتها مورد مقایسه قرار گیرد.</a:t>
            </a:r>
            <a:endParaRPr lang="fa-IR" dirty="0" smtClean="0"/>
          </a:p>
          <a:p>
            <a:pPr algn="r" rtl="1" fontAlgn="auto">
              <a:spcAft>
                <a:spcPts val="0"/>
              </a:spcAft>
              <a:defRPr/>
            </a:pPr>
            <a:r>
              <a:rPr lang="ar-SA" dirty="0" smtClean="0"/>
              <a:t> در واقع</a:t>
            </a:r>
            <a:r>
              <a:rPr lang="en-US" dirty="0" smtClean="0"/>
              <a:t> BB </a:t>
            </a:r>
            <a:r>
              <a:rPr lang="ar-SA" dirty="0" smtClean="0"/>
              <a:t>حاصل جمع آنیونهای پلاسما یعنی بیکربنات ، پروتئین ، هموگلوبین و فسفاتها بوده، مقدار آن معادل 42 میلی مول در لیتر است . رابطه ساده ای بین</a:t>
            </a:r>
            <a:r>
              <a:rPr lang="en-US" dirty="0" smtClean="0"/>
              <a:t> BE  </a:t>
            </a:r>
            <a:r>
              <a:rPr lang="ar-SA" dirty="0" smtClean="0"/>
              <a:t>و</a:t>
            </a:r>
            <a:r>
              <a:rPr lang="en-US" dirty="0" smtClean="0"/>
              <a:t> BB </a:t>
            </a:r>
            <a:r>
              <a:rPr lang="ar-SA" dirty="0" smtClean="0"/>
              <a:t>پلاسما وجود دارد که عبارتست از</a:t>
            </a:r>
            <a:r>
              <a:rPr lang="en-US" dirty="0" smtClean="0"/>
              <a:t> : </a:t>
            </a:r>
            <a:r>
              <a:rPr lang="en-US" dirty="0" smtClean="0">
                <a:solidFill>
                  <a:srgbClr val="C00000"/>
                </a:solidFill>
              </a:rPr>
              <a:t>BB = BE+42 </a:t>
            </a:r>
            <a:r>
              <a:rPr lang="ar-SA" dirty="0" smtClean="0"/>
              <a:t>و از آنجایی که</a:t>
            </a:r>
            <a:r>
              <a:rPr lang="en-US" dirty="0" smtClean="0"/>
              <a:t> BE </a:t>
            </a:r>
            <a:r>
              <a:rPr lang="ar-SA" dirty="0" smtClean="0"/>
              <a:t>پلاسما در حالت تعادل تقریبا برابر صفر است ، </a:t>
            </a:r>
            <a:r>
              <a:rPr lang="en-US" dirty="0" smtClean="0"/>
              <a:t>BB = 42  </a:t>
            </a:r>
            <a:r>
              <a:rPr lang="ar-SA" dirty="0" smtClean="0"/>
              <a:t>خواهد بود . </a:t>
            </a:r>
            <a:endParaRPr lang="fa-IR" dirty="0" smtClean="0"/>
          </a:p>
          <a:p>
            <a:pPr algn="r" rtl="1" fontAlgn="auto">
              <a:spcAft>
                <a:spcPts val="0"/>
              </a:spcAft>
              <a:defRPr/>
            </a:pPr>
            <a:r>
              <a:rPr lang="ar-SA" dirty="0" smtClean="0"/>
              <a:t>در صورت بروز آلکالوز متابولیک مقدار آن افزایش یافته، در صورت ایجاد اسیدوز متابولیک، از میزان آن کاسته می شود</a:t>
            </a:r>
            <a:r>
              <a:rPr lang="fa-IR" dirty="0" smtClean="0"/>
              <a:t>.</a:t>
            </a:r>
          </a:p>
          <a:p>
            <a:pPr algn="r" rtl="1" fontAlgn="auto">
              <a:spcAft>
                <a:spcPts val="0"/>
              </a:spcAft>
              <a:defRPr/>
            </a:pPr>
            <a:r>
              <a:rPr lang="ar-SA" dirty="0" smtClean="0"/>
              <a:t>تغییرات</a:t>
            </a:r>
            <a:r>
              <a:rPr lang="en-US" dirty="0" smtClean="0"/>
              <a:t> CO</a:t>
            </a:r>
            <a:r>
              <a:rPr lang="en-US" sz="2400" dirty="0" smtClean="0"/>
              <a:t>2</a:t>
            </a:r>
            <a:r>
              <a:rPr lang="en-US" dirty="0" smtClean="0"/>
              <a:t> </a:t>
            </a:r>
            <a:r>
              <a:rPr lang="ar-SA" dirty="0" smtClean="0"/>
              <a:t>خون شریانی تاثیر روی مقدار</a:t>
            </a:r>
            <a:r>
              <a:rPr lang="en-US" dirty="0" smtClean="0"/>
              <a:t> BB </a:t>
            </a:r>
            <a:r>
              <a:rPr lang="ar-SA" dirty="0" smtClean="0"/>
              <a:t>ندارد</a:t>
            </a:r>
            <a:r>
              <a:rPr lang="en-US" dirty="0" smtClean="0"/>
              <a:t> .</a:t>
            </a:r>
          </a:p>
          <a:p>
            <a:pPr fontAlgn="auto">
              <a:spcAft>
                <a:spcPts val="0"/>
              </a:spcAft>
              <a:defRPr/>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b="1" dirty="0" smtClean="0"/>
              <a:t>Anion Gap - AG</a:t>
            </a:r>
            <a:endParaRPr lang="en-US" dirty="0" smtClean="0"/>
          </a:p>
        </p:txBody>
      </p:sp>
      <p:sp>
        <p:nvSpPr>
          <p:cNvPr id="3" name="Content Placeholder 2"/>
          <p:cNvSpPr>
            <a:spLocks noGrp="1"/>
          </p:cNvSpPr>
          <p:nvPr>
            <p:ph idx="1"/>
          </p:nvPr>
        </p:nvSpPr>
        <p:spPr>
          <a:xfrm>
            <a:off x="457200" y="1371600"/>
            <a:ext cx="8229600" cy="4754563"/>
          </a:xfrm>
        </p:spPr>
        <p:txBody>
          <a:bodyPr rtlCol="0">
            <a:normAutofit fontScale="92500" lnSpcReduction="10000"/>
          </a:bodyPr>
          <a:lstStyle/>
          <a:p>
            <a:pPr algn="r" rtl="1" fontAlgn="auto">
              <a:spcAft>
                <a:spcPts val="0"/>
              </a:spcAft>
              <a:defRPr/>
            </a:pPr>
            <a:r>
              <a:rPr lang="ar-SA" dirty="0" smtClean="0"/>
              <a:t>طبق قانون تعادل الکتروشیمیایی ، همواره تعداد کل آنیون ها ، با تعداد کل کاتیون ها برابر و در حالت تعادل است. کاتیون های قابل اندازه گیری شامل یونهای سدیم و پتاسیم بوده، و آنیون های قابل اندازه گیری شامل یونهای کلر و بیکربنات هستند</a:t>
            </a:r>
            <a:r>
              <a:rPr lang="en-US" dirty="0" smtClean="0"/>
              <a:t> .</a:t>
            </a:r>
          </a:p>
          <a:p>
            <a:pPr algn="r" rtl="1" fontAlgn="auto">
              <a:spcAft>
                <a:spcPts val="0"/>
              </a:spcAft>
              <a:defRPr/>
            </a:pPr>
            <a:r>
              <a:rPr lang="en-US" dirty="0" smtClean="0"/>
              <a:t>AG </a:t>
            </a:r>
            <a:r>
              <a:rPr lang="ar-SA" dirty="0" smtClean="0"/>
              <a:t>عبارت از تفاضل آنیون ها و کاتیون های سرم بوده، بعنوان کمکی برای کشف علت اسیدوز متابولیک بکار گرفته می شود . برای محاسبه آن باید غلظت یون سدیم را از مجموع یون های کلر و بیکربنات کم نمود ( غلظت یون پتاسیم را در نظر نمی گیرند</a:t>
            </a:r>
            <a:r>
              <a:rPr lang="en-US" dirty="0" smtClean="0"/>
              <a:t> </a:t>
            </a:r>
            <a:r>
              <a:rPr lang="fa-IR" dirty="0" smtClean="0"/>
              <a:t>)</a:t>
            </a:r>
            <a:endParaRPr lang="en-US" dirty="0" smtClean="0"/>
          </a:p>
          <a:p>
            <a:pPr fontAlgn="auto">
              <a:spcAft>
                <a:spcPts val="0"/>
              </a:spcAft>
              <a:defRPr/>
            </a:pPr>
            <a:endParaRPr lang="en-US" dirty="0"/>
          </a:p>
        </p:txBody>
      </p:sp>
      <p:pic>
        <p:nvPicPr>
          <p:cNvPr id="4" name="Picture 2" descr="1-AG"/>
          <p:cNvPicPr>
            <a:picLocks noChangeAspect="1" noChangeArrowheads="1"/>
          </p:cNvPicPr>
          <p:nvPr/>
        </p:nvPicPr>
        <p:blipFill>
          <a:blip r:embed="rId2">
            <a:duotone>
              <a:schemeClr val="accent2">
                <a:shade val="45000"/>
                <a:satMod val="135000"/>
              </a:schemeClr>
              <a:prstClr val="white"/>
            </a:duotone>
          </a:blip>
          <a:srcRect l="1808" t="12168" r="3265"/>
          <a:stretch>
            <a:fillRect/>
          </a:stretch>
        </p:blipFill>
        <p:spPr bwMode="auto">
          <a:xfrm>
            <a:off x="685800" y="5562600"/>
            <a:ext cx="8001000" cy="1100042"/>
          </a:xfrm>
          <a:prstGeom prst="rect">
            <a:avLst/>
          </a:prstGeom>
          <a:noFill/>
          <a:ln w="9525">
            <a:noFill/>
            <a:miter lim="800000"/>
            <a:headEnd/>
            <a:tailEnd/>
          </a:ln>
        </p:spPr>
      </p:pic>
    </p:spTree>
  </p:cSld>
  <p:clrMapOvr>
    <a:masterClrMapping/>
  </p:clrMapOvr>
  <p:transition spd="slow">
    <p:randomBar dir="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p:txBody>
          <a:bodyPr rtlCol="0">
            <a:normAutofit lnSpcReduction="10000"/>
          </a:bodyPr>
          <a:lstStyle/>
          <a:p>
            <a:pPr algn="r" rtl="1" fontAlgn="auto">
              <a:spcAft>
                <a:spcPts val="0"/>
              </a:spcAft>
              <a:defRPr/>
            </a:pPr>
            <a:r>
              <a:rPr lang="ar-SA" dirty="0" smtClean="0"/>
              <a:t>مقدار طبیعی</a:t>
            </a:r>
            <a:r>
              <a:rPr lang="en-US" dirty="0" smtClean="0"/>
              <a:t> AG </a:t>
            </a:r>
            <a:r>
              <a:rPr lang="ar-SA" dirty="0" smtClean="0"/>
              <a:t>بین </a:t>
            </a:r>
            <a:r>
              <a:rPr lang="en-US" dirty="0" smtClean="0"/>
              <a:t>8 </a:t>
            </a:r>
            <a:r>
              <a:rPr lang="ar-SA" dirty="0" smtClean="0"/>
              <a:t>تا </a:t>
            </a:r>
            <a:r>
              <a:rPr lang="en-US" dirty="0" smtClean="0"/>
              <a:t>16 </a:t>
            </a:r>
            <a:r>
              <a:rPr lang="ar-SA" dirty="0" smtClean="0"/>
              <a:t>و به طور متوسط </a:t>
            </a:r>
            <a:r>
              <a:rPr lang="en-US" dirty="0" smtClean="0"/>
              <a:t>12  </a:t>
            </a:r>
            <a:r>
              <a:rPr lang="en-US" dirty="0" err="1" smtClean="0"/>
              <a:t>mEq</a:t>
            </a:r>
            <a:r>
              <a:rPr lang="en-US" dirty="0" smtClean="0"/>
              <a:t>/L </a:t>
            </a:r>
            <a:r>
              <a:rPr lang="ar-SA" dirty="0" smtClean="0"/>
              <a:t>است. کاهش</a:t>
            </a:r>
            <a:r>
              <a:rPr lang="en-US" dirty="0" smtClean="0"/>
              <a:t> AG </a:t>
            </a:r>
            <a:r>
              <a:rPr lang="ar-SA" dirty="0" smtClean="0"/>
              <a:t>در هیپوآلبومینمیا ، افزایش آب ، یا میلوم مولتیپل دیده می شود.</a:t>
            </a:r>
            <a:endParaRPr lang="fa-IR" dirty="0" smtClean="0"/>
          </a:p>
          <a:p>
            <a:pPr algn="r" rtl="1" fontAlgn="auto">
              <a:spcAft>
                <a:spcPts val="0"/>
              </a:spcAft>
              <a:defRPr/>
            </a:pPr>
            <a:r>
              <a:rPr lang="ar-SA" dirty="0" smtClean="0"/>
              <a:t> افزایش</a:t>
            </a:r>
            <a:r>
              <a:rPr lang="en-US" dirty="0" smtClean="0"/>
              <a:t> AG </a:t>
            </a:r>
            <a:r>
              <a:rPr lang="ar-SA" dirty="0" smtClean="0"/>
              <a:t>که بسیار شایعتر است در اسیدوز متابولیک ملاحظه می گردد.</a:t>
            </a:r>
            <a:endParaRPr lang="fa-IR" dirty="0" smtClean="0"/>
          </a:p>
          <a:p>
            <a:pPr algn="r" rtl="1" fontAlgn="auto">
              <a:spcAft>
                <a:spcPts val="0"/>
              </a:spcAft>
              <a:defRPr/>
            </a:pPr>
            <a:r>
              <a:rPr lang="ar-SA" dirty="0" smtClean="0"/>
              <a:t> </a:t>
            </a:r>
            <a:r>
              <a:rPr lang="ar-SA" b="1" dirty="0" smtClean="0"/>
              <a:t>همانطور که قبلا توضیح داده شد ، اسیدوز متابولیک دارای دو علت عمده است</a:t>
            </a:r>
            <a:r>
              <a:rPr lang="en-US" b="1" dirty="0" smtClean="0"/>
              <a:t> :</a:t>
            </a:r>
          </a:p>
          <a:p>
            <a:pPr lvl="2" algn="r" rtl="1" fontAlgn="auto">
              <a:spcAft>
                <a:spcPts val="0"/>
              </a:spcAft>
              <a:defRPr/>
            </a:pPr>
            <a:r>
              <a:rPr lang="ar-SA" b="1" dirty="0" smtClean="0"/>
              <a:t>کاهش یون بیکربنات</a:t>
            </a:r>
            <a:endParaRPr lang="en-US" b="1" dirty="0" smtClean="0"/>
          </a:p>
          <a:p>
            <a:pPr lvl="2" algn="r" rtl="1" fontAlgn="auto">
              <a:spcAft>
                <a:spcPts val="0"/>
              </a:spcAft>
              <a:defRPr/>
            </a:pPr>
            <a:r>
              <a:rPr lang="ar-SA" b="1" dirty="0" smtClean="0"/>
              <a:t>افزایش اسید</a:t>
            </a:r>
            <a:endParaRPr lang="en-US" b="1" dirty="0" smtClean="0"/>
          </a:p>
          <a:p>
            <a:pPr fontAlgn="auto">
              <a:spcAft>
                <a:spcPts val="0"/>
              </a:spcAft>
              <a:defRPr/>
            </a:pPr>
            <a:endParaRPr lang="en-US" dirty="0"/>
          </a:p>
        </p:txBody>
      </p:sp>
    </p:spTree>
  </p:cSld>
  <p:clrMapOvr>
    <a:masterClrMapping/>
  </p:clrMapOvr>
  <p:transition spd="slow">
    <p:randomBar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rtl="1"/>
            <a:r>
              <a:rPr lang="fa-IR" smtClean="0"/>
              <a:t>تفسیر</a:t>
            </a:r>
            <a:r>
              <a:rPr lang="en-US" smtClean="0"/>
              <a:t> AG</a:t>
            </a:r>
            <a:r>
              <a:rPr lang="fa-IR" smtClean="0"/>
              <a:t> </a:t>
            </a:r>
            <a:endParaRPr lang="en-US" smtClean="0"/>
          </a:p>
        </p:txBody>
      </p:sp>
      <p:sp>
        <p:nvSpPr>
          <p:cNvPr id="52227" name="Content Placeholder 2"/>
          <p:cNvSpPr>
            <a:spLocks noGrp="1"/>
          </p:cNvSpPr>
          <p:nvPr>
            <p:ph idx="1"/>
          </p:nvPr>
        </p:nvSpPr>
        <p:spPr/>
        <p:txBody>
          <a:bodyPr/>
          <a:lstStyle/>
          <a:p>
            <a:pPr algn="r" rtl="1"/>
            <a:r>
              <a:rPr lang="ar-SA" smtClean="0"/>
              <a:t>در بیماری که دچار </a:t>
            </a:r>
            <a:r>
              <a:rPr lang="ar-SA" b="1" smtClean="0"/>
              <a:t>اسیدوز متابولیک </a:t>
            </a:r>
            <a:r>
              <a:rPr lang="ar-SA" smtClean="0"/>
              <a:t>ناشی از کاهش </a:t>
            </a:r>
            <a:r>
              <a:rPr lang="ar-SA" b="1" smtClean="0"/>
              <a:t>یون بیکربنات </a:t>
            </a:r>
            <a:r>
              <a:rPr lang="ar-SA" smtClean="0"/>
              <a:t>شده است ، </a:t>
            </a:r>
            <a:r>
              <a:rPr lang="en-US" smtClean="0"/>
              <a:t>AG </a:t>
            </a:r>
            <a:r>
              <a:rPr lang="ar-SA" smtClean="0"/>
              <a:t>در حد طبیعی است .</a:t>
            </a:r>
            <a:endParaRPr lang="fa-IR" smtClean="0"/>
          </a:p>
          <a:p>
            <a:pPr algn="r" rtl="1"/>
            <a:r>
              <a:rPr lang="ar-SA" smtClean="0"/>
              <a:t> در بیماری که دچار احتباس اسید های حاوی کلر می شود ( نظیر </a:t>
            </a:r>
            <a:r>
              <a:rPr lang="en-US" smtClean="0"/>
              <a:t>HCL </a:t>
            </a:r>
            <a:r>
              <a:rPr lang="ar-SA" smtClean="0"/>
              <a:t>و </a:t>
            </a:r>
            <a:r>
              <a:rPr lang="en-US" smtClean="0"/>
              <a:t>NH4Cl </a:t>
            </a:r>
            <a:r>
              <a:rPr lang="fa-IR" smtClean="0"/>
              <a:t>) </a:t>
            </a:r>
            <a:r>
              <a:rPr lang="ar-SA" smtClean="0"/>
              <a:t>نیز</a:t>
            </a:r>
            <a:r>
              <a:rPr lang="en-US" smtClean="0"/>
              <a:t> AG </a:t>
            </a:r>
            <a:r>
              <a:rPr lang="ar-SA" smtClean="0"/>
              <a:t>در حد طبیعی است . </a:t>
            </a:r>
            <a:endParaRPr lang="fa-IR" smtClean="0"/>
          </a:p>
          <a:p>
            <a:pPr algn="r" rtl="1"/>
            <a:r>
              <a:rPr lang="ar-SA" smtClean="0"/>
              <a:t>اما در بیماری که دچار افزایش اسید های ارگانیک نظیر اسید لاکتیک و کتو اسید می شود ، شاهد افزایش </a:t>
            </a:r>
            <a:r>
              <a:rPr lang="en-US" smtClean="0"/>
              <a:t>AG </a:t>
            </a:r>
            <a:r>
              <a:rPr lang="ar-SA" smtClean="0"/>
              <a:t>خواهیم بود</a:t>
            </a:r>
            <a:r>
              <a:rPr lang="en-US" smtClean="0"/>
              <a:t> .</a:t>
            </a:r>
          </a:p>
          <a:p>
            <a:endParaRPr lang="en-US" smtClean="0"/>
          </a:p>
        </p:txBody>
      </p:sp>
    </p:spTree>
  </p:cSld>
  <p:clrMapOvr>
    <a:masterClrMapping/>
  </p:clrMapOvr>
  <p:transition spd="slow">
    <p:randomBar dir="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rtl="1" fontAlgn="auto">
              <a:spcAft>
                <a:spcPts val="0"/>
              </a:spcAft>
              <a:defRPr/>
            </a:pPr>
            <a:r>
              <a:rPr lang="ar-SA" dirty="0" smtClean="0"/>
              <a:t>تغییرات</a:t>
            </a:r>
            <a:r>
              <a:rPr lang="en-US" dirty="0" smtClean="0"/>
              <a:t> AG </a:t>
            </a:r>
            <a:r>
              <a:rPr lang="ar-SA" dirty="0" smtClean="0"/>
              <a:t>در انواع اسیدوز متابولیک بصورت زیر خلاصه شده است</a:t>
            </a:r>
            <a:r>
              <a:rPr lang="en-US" dirty="0" smtClean="0"/>
              <a:t> :</a:t>
            </a:r>
            <a:endParaRPr lang="en-US" dirty="0"/>
          </a:p>
        </p:txBody>
      </p:sp>
      <p:sp>
        <p:nvSpPr>
          <p:cNvPr id="6" name="Content Placeholder 5"/>
          <p:cNvSpPr>
            <a:spLocks noGrp="1"/>
          </p:cNvSpPr>
          <p:nvPr>
            <p:ph sz="half" idx="1"/>
          </p:nvPr>
        </p:nvSpPr>
        <p:spPr>
          <a:ln>
            <a:solidFill>
              <a:schemeClr val="accent2">
                <a:lumMod val="75000"/>
              </a:schemeClr>
            </a:solidFill>
          </a:ln>
        </p:spPr>
        <p:txBody>
          <a:bodyPr rtlCol="0">
            <a:normAutofit fontScale="92500"/>
          </a:bodyPr>
          <a:lstStyle/>
          <a:p>
            <a:pPr algn="r" rtl="1" fontAlgn="auto">
              <a:spcAft>
                <a:spcPts val="0"/>
              </a:spcAft>
              <a:defRPr/>
            </a:pPr>
            <a:r>
              <a:rPr lang="ar-SA" b="1" dirty="0" smtClean="0"/>
              <a:t>افزایش</a:t>
            </a:r>
            <a:r>
              <a:rPr lang="en-US" b="1" dirty="0" smtClean="0"/>
              <a:t> AG </a:t>
            </a:r>
            <a:endParaRPr lang="en-US" dirty="0" smtClean="0"/>
          </a:p>
          <a:p>
            <a:pPr marL="514350" indent="-514350" algn="r" rtl="1" fontAlgn="auto">
              <a:spcAft>
                <a:spcPts val="0"/>
              </a:spcAft>
              <a:buFont typeface="+mj-lt"/>
              <a:buAutoNum type="arabicPeriod"/>
              <a:defRPr/>
            </a:pPr>
            <a:r>
              <a:rPr lang="ar-SA" dirty="0" smtClean="0"/>
              <a:t>خوردن اسید </a:t>
            </a:r>
            <a:endParaRPr lang="fa-IR" dirty="0" smtClean="0"/>
          </a:p>
          <a:p>
            <a:pPr marL="914400" lvl="1" indent="-457200" algn="r" rtl="1" fontAlgn="auto">
              <a:spcAft>
                <a:spcPts val="0"/>
              </a:spcAft>
              <a:buFont typeface="Wingdings" pitchFamily="2" charset="2"/>
              <a:buChar char="ü"/>
              <a:defRPr/>
            </a:pPr>
            <a:r>
              <a:rPr lang="ar-SA" dirty="0" smtClean="0"/>
              <a:t> نظیر مصرف آسپرین بیش از حد مجاز و خوردن متانول</a:t>
            </a:r>
            <a:endParaRPr lang="en-US" dirty="0" smtClean="0"/>
          </a:p>
          <a:p>
            <a:pPr marL="514350" indent="-514350" algn="r" rtl="1" fontAlgn="auto">
              <a:spcAft>
                <a:spcPts val="0"/>
              </a:spcAft>
              <a:buFont typeface="+mj-lt"/>
              <a:buAutoNum type="arabicPeriod"/>
              <a:defRPr/>
            </a:pPr>
            <a:r>
              <a:rPr lang="ar-SA" dirty="0" smtClean="0"/>
              <a:t>افزایش اسید های متالبولیک </a:t>
            </a:r>
            <a:endParaRPr lang="fa-IR" dirty="0" smtClean="0"/>
          </a:p>
          <a:p>
            <a:pPr marL="914400" lvl="1" indent="-457200" algn="r" rtl="1" fontAlgn="auto">
              <a:spcAft>
                <a:spcPts val="0"/>
              </a:spcAft>
              <a:buFont typeface="Wingdings" pitchFamily="2" charset="2"/>
              <a:buChar char="ü"/>
              <a:defRPr/>
            </a:pPr>
            <a:r>
              <a:rPr lang="ar-SA" dirty="0" smtClean="0"/>
              <a:t>نظیر اسیدوز متابولیک</a:t>
            </a:r>
            <a:endParaRPr lang="en-US" dirty="0" smtClean="0"/>
          </a:p>
          <a:p>
            <a:pPr marL="514350" indent="-514350" algn="r" rtl="1" fontAlgn="auto">
              <a:spcAft>
                <a:spcPts val="0"/>
              </a:spcAft>
              <a:buFont typeface="+mj-lt"/>
              <a:buAutoNum type="arabicPeriod"/>
              <a:defRPr/>
            </a:pPr>
            <a:r>
              <a:rPr lang="ar-SA" dirty="0" smtClean="0"/>
              <a:t>متابولیسم غیر طبیعی یا ناقص </a:t>
            </a:r>
            <a:endParaRPr lang="fa-IR" dirty="0" smtClean="0"/>
          </a:p>
          <a:p>
            <a:pPr marL="914400" lvl="1" indent="-457200" algn="r" rtl="1" fontAlgn="auto">
              <a:spcAft>
                <a:spcPts val="0"/>
              </a:spcAft>
              <a:buFont typeface="Wingdings" pitchFamily="2" charset="2"/>
              <a:buChar char="ü"/>
              <a:defRPr/>
            </a:pPr>
            <a:r>
              <a:rPr lang="ar-SA" dirty="0" smtClean="0"/>
              <a:t>نظیر کتواسیدو</a:t>
            </a:r>
            <a:r>
              <a:rPr lang="fa-IR" dirty="0" smtClean="0"/>
              <a:t>ز</a:t>
            </a:r>
            <a:endParaRPr lang="en-US" dirty="0" smtClean="0"/>
          </a:p>
          <a:p>
            <a:pPr marL="514350" indent="-514350" algn="r" rtl="1" fontAlgn="auto">
              <a:spcAft>
                <a:spcPts val="0"/>
              </a:spcAft>
              <a:buFont typeface="+mj-lt"/>
              <a:buAutoNum type="arabicPeriod"/>
              <a:defRPr/>
            </a:pPr>
            <a:r>
              <a:rPr lang="ar-SA" dirty="0" smtClean="0"/>
              <a:t>اختلال در دفع اسید </a:t>
            </a:r>
            <a:endParaRPr lang="fa-IR" dirty="0" smtClean="0"/>
          </a:p>
          <a:p>
            <a:pPr marL="914400" lvl="1" indent="-457200" algn="r" rtl="1" fontAlgn="auto">
              <a:spcAft>
                <a:spcPts val="0"/>
              </a:spcAft>
              <a:buFont typeface="Wingdings" pitchFamily="2" charset="2"/>
              <a:buChar char="ü"/>
              <a:defRPr/>
            </a:pPr>
            <a:r>
              <a:rPr lang="ar-SA" dirty="0" smtClean="0"/>
              <a:t>نظیر نارسایی شدید کلیه</a:t>
            </a:r>
            <a:r>
              <a:rPr lang="en-US" dirty="0" smtClean="0"/>
              <a:t> </a:t>
            </a:r>
          </a:p>
          <a:p>
            <a:pPr algn="r" rtl="1" fontAlgn="auto">
              <a:spcAft>
                <a:spcPts val="0"/>
              </a:spcAft>
              <a:defRPr/>
            </a:pPr>
            <a:endParaRPr lang="en-US" dirty="0"/>
          </a:p>
        </p:txBody>
      </p:sp>
      <p:sp>
        <p:nvSpPr>
          <p:cNvPr id="7" name="Content Placeholder 6"/>
          <p:cNvSpPr>
            <a:spLocks noGrp="1"/>
          </p:cNvSpPr>
          <p:nvPr>
            <p:ph sz="half" idx="2"/>
          </p:nvPr>
        </p:nvSpPr>
        <p:spPr>
          <a:ln>
            <a:solidFill>
              <a:schemeClr val="accent2">
                <a:lumMod val="75000"/>
              </a:schemeClr>
            </a:solidFill>
          </a:ln>
        </p:spPr>
        <p:txBody>
          <a:bodyPr rtlCol="0">
            <a:normAutofit fontScale="92500"/>
          </a:bodyPr>
          <a:lstStyle/>
          <a:p>
            <a:pPr algn="r" rtl="1" fontAlgn="auto">
              <a:spcAft>
                <a:spcPts val="0"/>
              </a:spcAft>
              <a:defRPr/>
            </a:pPr>
            <a:r>
              <a:rPr lang="en-US" b="1" dirty="0" smtClean="0"/>
              <a:t>AG </a:t>
            </a:r>
            <a:r>
              <a:rPr lang="fa-IR" b="1" dirty="0" smtClean="0"/>
              <a:t> </a:t>
            </a:r>
            <a:r>
              <a:rPr lang="ar-SA" b="1" dirty="0" smtClean="0"/>
              <a:t>طبیعی </a:t>
            </a:r>
            <a:endParaRPr lang="en-US" dirty="0" smtClean="0"/>
          </a:p>
          <a:p>
            <a:pPr marL="514350" indent="-514350" algn="r" rtl="1" fontAlgn="auto">
              <a:spcAft>
                <a:spcPts val="0"/>
              </a:spcAft>
              <a:buFont typeface="+mj-lt"/>
              <a:buAutoNum type="arabicPeriod"/>
              <a:defRPr/>
            </a:pPr>
            <a:r>
              <a:rPr lang="ar-SA" dirty="0" smtClean="0"/>
              <a:t>کاهش اولیه بیکربنات </a:t>
            </a:r>
            <a:endParaRPr lang="fa-IR" dirty="0" smtClean="0"/>
          </a:p>
          <a:p>
            <a:pPr lvl="1" algn="r" rtl="1" fontAlgn="auto">
              <a:spcAft>
                <a:spcPts val="0"/>
              </a:spcAft>
              <a:buFont typeface="Wingdings" pitchFamily="2" charset="2"/>
              <a:buChar char="v"/>
              <a:defRPr/>
            </a:pPr>
            <a:r>
              <a:rPr lang="ar-SA" dirty="0" smtClean="0"/>
              <a:t>نظیر اسهال</a:t>
            </a:r>
            <a:endParaRPr lang="en-US" dirty="0" smtClean="0"/>
          </a:p>
          <a:p>
            <a:pPr marL="514350" indent="-514350" algn="r" rtl="1" fontAlgn="auto">
              <a:spcAft>
                <a:spcPts val="0"/>
              </a:spcAft>
              <a:buFont typeface="+mj-lt"/>
              <a:buAutoNum type="arabicPeriod"/>
              <a:defRPr/>
            </a:pPr>
            <a:r>
              <a:rPr lang="ar-SA" dirty="0" smtClean="0"/>
              <a:t>مصرف اسید های حاوی کلراید </a:t>
            </a:r>
            <a:endParaRPr lang="fa-IR" dirty="0" smtClean="0"/>
          </a:p>
          <a:p>
            <a:pPr lvl="1" algn="r" rtl="1" fontAlgn="auto">
              <a:spcAft>
                <a:spcPts val="0"/>
              </a:spcAft>
              <a:buFont typeface="Wingdings" pitchFamily="2" charset="2"/>
              <a:buChar char="v"/>
              <a:defRPr/>
            </a:pPr>
            <a:r>
              <a:rPr lang="ar-SA" dirty="0" smtClean="0"/>
              <a:t> نظیر </a:t>
            </a:r>
            <a:r>
              <a:rPr lang="en-US" dirty="0" err="1" smtClean="0"/>
              <a:t>HCl</a:t>
            </a:r>
            <a:r>
              <a:rPr lang="en-US" dirty="0" smtClean="0"/>
              <a:t> </a:t>
            </a:r>
            <a:r>
              <a:rPr lang="ar-SA" dirty="0" smtClean="0"/>
              <a:t>و</a:t>
            </a:r>
            <a:r>
              <a:rPr lang="en-US" dirty="0" smtClean="0"/>
              <a:t>  NH4Cl</a:t>
            </a:r>
          </a:p>
          <a:p>
            <a:pPr marL="514350" indent="-514350" algn="r" rtl="1" fontAlgn="auto">
              <a:spcAft>
                <a:spcPts val="0"/>
              </a:spcAft>
              <a:buFont typeface="+mj-lt"/>
              <a:buAutoNum type="arabicPeriod"/>
              <a:defRPr/>
            </a:pPr>
            <a:r>
              <a:rPr lang="ar-SA" dirty="0" smtClean="0"/>
              <a:t>اختلال در دفع اسید </a:t>
            </a:r>
            <a:endParaRPr lang="fa-IR" dirty="0" smtClean="0"/>
          </a:p>
          <a:p>
            <a:pPr lvl="1" algn="r" rtl="1" fontAlgn="auto">
              <a:spcAft>
                <a:spcPts val="0"/>
              </a:spcAft>
              <a:buFont typeface="Wingdings" pitchFamily="2" charset="2"/>
              <a:buChar char="v"/>
              <a:defRPr/>
            </a:pPr>
            <a:r>
              <a:rPr lang="ar-SA" dirty="0" smtClean="0"/>
              <a:t> نظیر بدکاری خفیف کلیه</a:t>
            </a:r>
            <a:endParaRPr lang="en-US" dirty="0" smtClean="0"/>
          </a:p>
          <a:p>
            <a:pPr algn="r" fontAlgn="auto">
              <a:spcAft>
                <a:spcPts val="0"/>
              </a:spcAft>
              <a:defRPr/>
            </a:pPr>
            <a:endParaRPr lang="en-US" dirty="0"/>
          </a:p>
        </p:txBody>
      </p:sp>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rtlCol="0">
            <a:normAutofit/>
          </a:bodyPr>
          <a:lstStyle/>
          <a:p>
            <a:pPr fontAlgn="auto">
              <a:spcAft>
                <a:spcPts val="0"/>
              </a:spcAft>
              <a:defRPr/>
            </a:pPr>
            <a:r>
              <a:rPr lang="fa-IR" dirty="0" smtClean="0"/>
              <a:t>مراحل نمونه گیری:</a:t>
            </a:r>
            <a:endParaRPr lang="en-US" dirty="0"/>
          </a:p>
        </p:txBody>
      </p:sp>
      <p:sp>
        <p:nvSpPr>
          <p:cNvPr id="3" name="Content Placeholder 2"/>
          <p:cNvSpPr>
            <a:spLocks noGrp="1"/>
          </p:cNvSpPr>
          <p:nvPr>
            <p:ph idx="1"/>
          </p:nvPr>
        </p:nvSpPr>
        <p:spPr/>
        <p:txBody>
          <a:bodyPr rtlCol="0">
            <a:normAutofit lnSpcReduction="10000"/>
          </a:bodyPr>
          <a:lstStyle/>
          <a:p>
            <a:pPr marL="514350" indent="-514350" algn="just" rtl="1" fontAlgn="auto">
              <a:spcAft>
                <a:spcPts val="0"/>
              </a:spcAft>
              <a:buFont typeface="+mj-lt"/>
              <a:buAutoNum type="arabicPeriod"/>
              <a:defRPr/>
            </a:pPr>
            <a:r>
              <a:rPr lang="ar-SA" dirty="0" smtClean="0"/>
              <a:t>توضیح</a:t>
            </a:r>
            <a:r>
              <a:rPr lang="fa-IR" dirty="0" smtClean="0"/>
              <a:t> </a:t>
            </a:r>
            <a:r>
              <a:rPr lang="ar-SA" dirty="0" smtClean="0"/>
              <a:t>هدف كار </a:t>
            </a:r>
            <a:r>
              <a:rPr lang="fa-IR" dirty="0" smtClean="0"/>
              <a:t> </a:t>
            </a:r>
            <a:r>
              <a:rPr lang="ar-SA" dirty="0" smtClean="0"/>
              <a:t>برای كاهش اضطراب بیمار</a:t>
            </a:r>
            <a:endParaRPr lang="en-US" dirty="0" smtClean="0"/>
          </a:p>
          <a:p>
            <a:pPr marL="514350" indent="-514350" algn="just" rtl="1" fontAlgn="auto">
              <a:spcAft>
                <a:spcPts val="0"/>
              </a:spcAft>
              <a:buFont typeface="+mj-lt"/>
              <a:buAutoNum type="arabicPeriod"/>
              <a:defRPr/>
            </a:pPr>
            <a:r>
              <a:rPr lang="fa-IR" dirty="0" smtClean="0"/>
              <a:t>انجام </a:t>
            </a:r>
            <a:r>
              <a:rPr lang="ar-SA" dirty="0" smtClean="0"/>
              <a:t>تست آلن برای بررسی كفایت خون شریانی رادیال و اولنار</a:t>
            </a:r>
            <a:endParaRPr lang="fa-IR" dirty="0" smtClean="0"/>
          </a:p>
          <a:p>
            <a:pPr marL="514350" indent="-514350" algn="just" rtl="1" fontAlgn="auto">
              <a:spcAft>
                <a:spcPts val="0"/>
              </a:spcAft>
              <a:buFont typeface="+mj-lt"/>
              <a:buAutoNum type="arabicPeriod"/>
              <a:defRPr/>
            </a:pPr>
            <a:r>
              <a:rPr lang="ar-SA" dirty="0" smtClean="0"/>
              <a:t> قرار</a:t>
            </a:r>
            <a:r>
              <a:rPr lang="fa-IR" dirty="0" smtClean="0"/>
              <a:t> دادن</a:t>
            </a:r>
            <a:r>
              <a:rPr lang="ar-SA" dirty="0" smtClean="0"/>
              <a:t> بیمار در وضعیت </a:t>
            </a:r>
            <a:r>
              <a:rPr lang="fa-IR" dirty="0" smtClean="0"/>
              <a:t>مناسب(</a:t>
            </a:r>
            <a:r>
              <a:rPr lang="ar-SA" dirty="0" smtClean="0"/>
              <a:t>ساعد و مچ را با زوایه حدود 30 درجه نسبت به هم قرار می دهیم</a:t>
            </a:r>
            <a:r>
              <a:rPr lang="fa-IR" dirty="0" smtClean="0"/>
              <a:t>)</a:t>
            </a:r>
          </a:p>
          <a:p>
            <a:pPr marL="514350" indent="-514350" algn="just" rtl="1" fontAlgn="auto">
              <a:spcAft>
                <a:spcPts val="0"/>
              </a:spcAft>
              <a:buFont typeface="+mj-lt"/>
              <a:buAutoNum type="arabicPeriod"/>
              <a:defRPr/>
            </a:pPr>
            <a:r>
              <a:rPr lang="ar-SA" dirty="0" smtClean="0"/>
              <a:t>ضدعفونی ناحیه</a:t>
            </a:r>
            <a:r>
              <a:rPr lang="en-US" dirty="0" smtClean="0"/>
              <a:t> </a:t>
            </a:r>
            <a:r>
              <a:rPr lang="ar-SA" dirty="0" smtClean="0"/>
              <a:t>با پنبه آغشته به الكل یا بتادین</a:t>
            </a:r>
            <a:endParaRPr lang="en-US" dirty="0" smtClean="0"/>
          </a:p>
          <a:p>
            <a:pPr marL="514350" indent="-514350" algn="just" rtl="1" fontAlgn="auto">
              <a:spcAft>
                <a:spcPts val="0"/>
              </a:spcAft>
              <a:buFont typeface="+mj-lt"/>
              <a:buAutoNum type="arabicPeriod"/>
              <a:defRPr/>
            </a:pPr>
            <a:r>
              <a:rPr lang="fa-IR" dirty="0" smtClean="0"/>
              <a:t>ورود</a:t>
            </a:r>
            <a:r>
              <a:rPr lang="en-US" dirty="0" smtClean="0"/>
              <a:t> </a:t>
            </a:r>
            <a:r>
              <a:rPr lang="ar-SA" dirty="0" smtClean="0"/>
              <a:t>سرسوزن را با زوایــه </a:t>
            </a:r>
            <a:r>
              <a:rPr lang="fa-IR" dirty="0" smtClean="0"/>
              <a:t>مناسب(</a:t>
            </a:r>
            <a:r>
              <a:rPr lang="ar-SA" dirty="0" smtClean="0"/>
              <a:t>سرسوزن نباید بــیشتر از 0.5 سانتیمتر وارد شود</a:t>
            </a:r>
            <a:r>
              <a:rPr lang="fa-IR" dirty="0" smtClean="0"/>
              <a:t>) در حالی که نبض لمس می شود.</a:t>
            </a:r>
          </a:p>
          <a:p>
            <a:pPr algn="just" rtl="1" fontAlgn="auto">
              <a:spcAft>
                <a:spcPts val="0"/>
              </a:spcAft>
              <a:defRPr/>
            </a:pPr>
            <a:endParaRPr lang="en-US" dirty="0" smtClean="0"/>
          </a:p>
          <a:p>
            <a:pPr algn="just" rtl="1" fontAlgn="auto">
              <a:spcAft>
                <a:spcPts val="0"/>
              </a:spcAft>
              <a:defRPr/>
            </a:pPr>
            <a:endParaRPr lang="en-US" dirty="0"/>
          </a:p>
        </p:txBody>
      </p:sp>
      <p:sp>
        <p:nvSpPr>
          <p:cNvPr id="4" name="Rounded Rectangle 3"/>
          <p:cNvSpPr/>
          <p:nvPr/>
        </p:nvSpPr>
        <p:spPr>
          <a:xfrm>
            <a:off x="228600" y="7086600"/>
            <a:ext cx="7543800" cy="1752600"/>
          </a:xfrm>
          <a:prstGeom prst="roundRect">
            <a:avLst/>
          </a:prstGeom>
          <a:gradFill flip="none" rotWithShape="1">
            <a:gsLst>
              <a:gs pos="73000">
                <a:srgbClr val="FC9FCB"/>
              </a:gs>
              <a:gs pos="13000">
                <a:srgbClr val="F8B049"/>
              </a:gs>
              <a:gs pos="82000">
                <a:srgbClr val="F8B049"/>
              </a:gs>
              <a:gs pos="63000">
                <a:srgbClr val="FEE7F2"/>
              </a:gs>
              <a:gs pos="67000">
                <a:srgbClr val="F952A0"/>
              </a:gs>
              <a:gs pos="16000">
                <a:srgbClr val="F952A0"/>
              </a:gs>
              <a:gs pos="69000">
                <a:srgbClr val="C50849"/>
              </a:gs>
              <a:gs pos="82001">
                <a:srgbClr val="B43E85"/>
              </a:gs>
              <a:gs pos="100000">
                <a:srgbClr val="F8B049"/>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a-IR" sz="2400" dirty="0">
                <a:solidFill>
                  <a:schemeClr val="tx1"/>
                </a:solidFill>
                <a:latin typeface="Arial" pitchFamily="34" charset="0"/>
              </a:rPr>
              <a:t>سرنگ را مانند مداد در دست گرفته، با زاویه ی </a:t>
            </a:r>
            <a:r>
              <a:rPr lang="fa-IR" sz="2400" dirty="0" smtClean="0">
                <a:solidFill>
                  <a:schemeClr val="tx1"/>
                </a:solidFill>
                <a:latin typeface="Arial" pitchFamily="34" charset="0"/>
              </a:rPr>
              <a:t>مناسب درحالی </a:t>
            </a:r>
            <a:r>
              <a:rPr lang="fa-IR" sz="2400" dirty="0">
                <a:solidFill>
                  <a:schemeClr val="tx1"/>
                </a:solidFill>
                <a:latin typeface="Arial" pitchFamily="34" charset="0"/>
              </a:rPr>
              <a:t>که سوراخ سوزن به سمت بالاست و شریان به وسیله دو انگشت دست دیگر لمس می شود، به آرامی وارد شریان می شویم و به محض ورود خون به داخل سرنگ، از پیشروی بیشتر سرنگ جلوگیری می کنیم.</a:t>
            </a:r>
            <a:endParaRPr lang="en-US" sz="2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153 0.00556 C 0.01858 -0.0162 0.02153 -0.01227 0.00712 -0.02523 C 0.00538 -0.02685 0.00365 -0.02847 0.00191 -0.03009 C -0.00122 -0.0331 -0.00885 -0.03495 -0.00885 -0.03472 C -0.01597 -0.04838 -0.00816 -0.0368 -0.01962 -0.04444 C -0.0283 -0.05023 -0.03299 -0.05903 -0.04097 -0.06574 C -0.04948 -0.08287 -0.04497 -0.07592 -0.05347 -0.08727 C -0.0566 -0.1 -0.0599 -0.11227 -0.0625 -0.12523 C -0.06094 -0.14792 -0.06233 -0.16528 -0.04462 -0.17292 C -0.04097 -0.17616 -0.0375 -0.17917 -0.03385 -0.18241 C -0.03073 -0.18518 -0.02309 -0.18727 -0.02309 -0.18704 C -0.01042 -0.19861 -0.01667 -0.19537 -0.00538 -0.19907 C 0.00156 -0.20532 0.01076 -0.21134 0.01615 -0.2206 C 0.01788 -0.22361 0.02708 -0.24583 0.03038 -0.24907 C 0.03559 -0.2544 0.03872 -0.25671 0.04288 -0.26342 C 0.05017 -0.27523 0.04219 -0.2669 0.05191 -0.27523 C 0.05313 -0.28009 0.05417 -0.28472 0.05538 -0.28958 C 0.0559 -0.2919 0.05712 -0.29676 0.05712 -0.29653 C 0.0566 -0.30162 0.05642 -0.30648 0.05538 -0.31111 C 0.05313 -0.32037 0.04653 -0.31852 0.04653 -0.32778 " pathEditMode="relative" rAng="0" ptsTypes="fffffffffffffffffffA">
                                      <p:cBhvr>
                                        <p:cTn id="6" dur="2000" fill="hold"/>
                                        <p:tgtEl>
                                          <p:spTgt spid="4"/>
                                        </p:tgtEl>
                                        <p:attrNameLst>
                                          <p:attrName>ppt_x</p:attrName>
                                          <p:attrName>ppt_y</p:attrName>
                                        </p:attrNameLst>
                                      </p:cBhvr>
                                      <p:rCtr x="-2400" y="-16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54000">
              <a:schemeClr val="accent2">
                <a:lumMod val="40000"/>
                <a:lumOff val="60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endParaRPr lang="en-US" smtClean="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0"/>
            <a:ext cx="5705929" cy="6847114"/>
          </a:xfrm>
          <a:gradFill>
            <a:gsLst>
              <a:gs pos="0">
                <a:schemeClr val="accent1">
                  <a:lumMod val="5000"/>
                  <a:lumOff val="95000"/>
                </a:schemeClr>
              </a:gs>
              <a:gs pos="54000">
                <a:schemeClr val="accent2">
                  <a:lumMod val="40000"/>
                  <a:lumOff val="60000"/>
                </a:schemeClr>
              </a:gs>
              <a:gs pos="83000">
                <a:schemeClr val="accent1">
                  <a:lumMod val="45000"/>
                  <a:lumOff val="55000"/>
                </a:schemeClr>
              </a:gs>
              <a:gs pos="100000">
                <a:schemeClr val="accent1">
                  <a:lumMod val="30000"/>
                  <a:lumOff val="70000"/>
                </a:schemeClr>
              </a:gs>
            </a:gsLst>
            <a:lin ang="5400000" scaled="1"/>
          </a:gradFill>
        </p:spPr>
      </p:pic>
      <p:sp>
        <p:nvSpPr>
          <p:cNvPr id="4" name="Rectangle 3"/>
          <p:cNvSpPr/>
          <p:nvPr/>
        </p:nvSpPr>
        <p:spPr>
          <a:xfrm rot="19230397">
            <a:off x="602364" y="2365548"/>
            <a:ext cx="7620631" cy="2123658"/>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r>
              <a:rPr lang="ar-SA"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روش تفسیر برگه آزمایش گاز های خون شریانی</a:t>
            </a:r>
            <a:r>
              <a:rPr lang="en-US"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54000">
              <a:schemeClr val="accent2">
                <a:lumMod val="40000"/>
                <a:lumOff val="60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sz="3000" smtClean="0"/>
              <a:t>Types of Acid-Base Disturbances</a:t>
            </a:r>
          </a:p>
        </p:txBody>
      </p:sp>
      <p:sp>
        <p:nvSpPr>
          <p:cNvPr id="39939" name="Rectangle 3"/>
          <p:cNvSpPr>
            <a:spLocks noGrp="1" noChangeArrowheads="1"/>
          </p:cNvSpPr>
          <p:nvPr>
            <p:ph type="body" idx="1"/>
          </p:nvPr>
        </p:nvSpPr>
        <p:spPr/>
        <p:txBody>
          <a:bodyPr rtlCol="0">
            <a:normAutofit lnSpcReduction="10000"/>
          </a:bodyPr>
          <a:lstStyle/>
          <a:p>
            <a:pPr fontAlgn="auto">
              <a:spcAft>
                <a:spcPts val="0"/>
              </a:spcAft>
              <a:defRPr/>
            </a:pPr>
            <a:r>
              <a:rPr lang="en-US" smtClean="0"/>
              <a:t>Simple</a:t>
            </a:r>
          </a:p>
          <a:p>
            <a:pPr lvl="1" fontAlgn="auto">
              <a:spcAft>
                <a:spcPts val="0"/>
              </a:spcAft>
              <a:defRPr/>
            </a:pPr>
            <a:r>
              <a:rPr lang="en-US" smtClean="0"/>
              <a:t>Respiratory</a:t>
            </a:r>
          </a:p>
          <a:p>
            <a:pPr lvl="2" fontAlgn="auto">
              <a:spcAft>
                <a:spcPts val="0"/>
              </a:spcAft>
              <a:defRPr/>
            </a:pPr>
            <a:r>
              <a:rPr lang="en-US" smtClean="0"/>
              <a:t>Acidosis</a:t>
            </a:r>
          </a:p>
          <a:p>
            <a:pPr lvl="2" fontAlgn="auto">
              <a:spcAft>
                <a:spcPts val="0"/>
              </a:spcAft>
              <a:defRPr/>
            </a:pPr>
            <a:r>
              <a:rPr lang="en-US" smtClean="0"/>
              <a:t>Alkalosis</a:t>
            </a:r>
          </a:p>
          <a:p>
            <a:pPr lvl="1" fontAlgn="auto">
              <a:spcAft>
                <a:spcPts val="0"/>
              </a:spcAft>
              <a:defRPr/>
            </a:pPr>
            <a:r>
              <a:rPr lang="en-US" smtClean="0"/>
              <a:t>Metabolic</a:t>
            </a:r>
          </a:p>
          <a:p>
            <a:pPr lvl="2" fontAlgn="auto">
              <a:spcAft>
                <a:spcPts val="0"/>
              </a:spcAft>
              <a:defRPr/>
            </a:pPr>
            <a:r>
              <a:rPr lang="en-US" smtClean="0"/>
              <a:t>Acidosis</a:t>
            </a:r>
          </a:p>
          <a:p>
            <a:pPr lvl="2" fontAlgn="auto">
              <a:spcAft>
                <a:spcPts val="0"/>
              </a:spcAft>
              <a:defRPr/>
            </a:pPr>
            <a:r>
              <a:rPr lang="en-US" smtClean="0"/>
              <a:t>Alkalosis</a:t>
            </a:r>
          </a:p>
          <a:p>
            <a:pPr fontAlgn="auto">
              <a:spcAft>
                <a:spcPts val="0"/>
              </a:spcAft>
              <a:defRPr/>
            </a:pPr>
            <a:r>
              <a:rPr lang="en-US" smtClean="0"/>
              <a:t>Mixed</a:t>
            </a:r>
          </a:p>
          <a:p>
            <a:pPr lvl="1" fontAlgn="auto">
              <a:spcAft>
                <a:spcPts val="0"/>
              </a:spcAft>
              <a:defRPr/>
            </a:pPr>
            <a:r>
              <a:rPr lang="en-US" smtClean="0"/>
              <a:t>Combination of two or more of the 4 simple disturbances</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93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93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93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939">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939">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93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939">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93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54000">
              <a:schemeClr val="accent2">
                <a:lumMod val="40000"/>
                <a:lumOff val="60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ar-SA" b="1" smtClean="0"/>
              <a:t>مرحله اول</a:t>
            </a:r>
            <a:endParaRPr lang="en-US" smtClean="0"/>
          </a:p>
        </p:txBody>
      </p:sp>
      <p:sp>
        <p:nvSpPr>
          <p:cNvPr id="3" name="Content Placeholder 2"/>
          <p:cNvSpPr>
            <a:spLocks noGrp="1"/>
          </p:cNvSpPr>
          <p:nvPr>
            <p:ph idx="1"/>
          </p:nvPr>
        </p:nvSpPr>
        <p:spPr>
          <a:xfrm>
            <a:off x="457200" y="1371600"/>
            <a:ext cx="8229600" cy="4754563"/>
          </a:xfrm>
        </p:spPr>
        <p:txBody>
          <a:bodyPr rtlCol="0">
            <a:normAutofit fontScale="70000" lnSpcReduction="20000"/>
          </a:bodyPr>
          <a:lstStyle/>
          <a:p>
            <a:pPr algn="r" rtl="1" fontAlgn="auto">
              <a:spcAft>
                <a:spcPts val="0"/>
              </a:spcAft>
              <a:defRPr/>
            </a:pPr>
            <a:r>
              <a:rPr lang="ar-SA" dirty="0" smtClean="0"/>
              <a:t>مشاهده مقدار </a:t>
            </a:r>
            <a:r>
              <a:rPr lang="en-US" b="1" dirty="0" smtClean="0"/>
              <a:t>PaO2 </a:t>
            </a:r>
            <a:r>
              <a:rPr lang="ar-SA" dirty="0" smtClean="0"/>
              <a:t>و </a:t>
            </a:r>
            <a:r>
              <a:rPr lang="en-US" dirty="0" smtClean="0"/>
              <a:t>:</a:t>
            </a:r>
            <a:r>
              <a:rPr lang="en-US" b="1" dirty="0" smtClean="0"/>
              <a:t>O2 Sat </a:t>
            </a:r>
            <a:r>
              <a:rPr lang="ar-SA" dirty="0" smtClean="0"/>
              <a:t>به میزان</a:t>
            </a:r>
            <a:r>
              <a:rPr lang="en-US" dirty="0" smtClean="0"/>
              <a:t> PaO2  </a:t>
            </a:r>
            <a:r>
              <a:rPr lang="ar-SA" dirty="0" smtClean="0"/>
              <a:t>نگاه کرده و به این سوال در ذهن خود پاسخ دهید</a:t>
            </a:r>
            <a:r>
              <a:rPr lang="en-US" dirty="0" smtClean="0"/>
              <a:t> :</a:t>
            </a:r>
          </a:p>
          <a:p>
            <a:pPr algn="r" rtl="1" fontAlgn="auto">
              <a:spcAft>
                <a:spcPts val="0"/>
              </a:spcAft>
              <a:defRPr/>
            </a:pPr>
            <a:r>
              <a:rPr lang="ar-SA" dirty="0" smtClean="0"/>
              <a:t>آیا</a:t>
            </a:r>
            <a:r>
              <a:rPr lang="en-US" dirty="0" smtClean="0"/>
              <a:t> PaO2  </a:t>
            </a:r>
            <a:r>
              <a:rPr lang="ar-SA" dirty="0" smtClean="0"/>
              <a:t>نمایانگر وجود </a:t>
            </a:r>
            <a:r>
              <a:rPr lang="ar-SA" b="1" dirty="0" smtClean="0"/>
              <a:t>هایپوکسمی </a:t>
            </a:r>
            <a:r>
              <a:rPr lang="ar-SA" dirty="0" smtClean="0"/>
              <a:t>است ؟ </a:t>
            </a:r>
            <a:endParaRPr lang="fa-IR" dirty="0" smtClean="0"/>
          </a:p>
          <a:p>
            <a:pPr algn="r" rtl="1" fontAlgn="auto">
              <a:spcAft>
                <a:spcPts val="0"/>
              </a:spcAft>
              <a:defRPr/>
            </a:pPr>
            <a:r>
              <a:rPr lang="en-US" dirty="0" smtClean="0"/>
              <a:t>PaO2 </a:t>
            </a:r>
            <a:r>
              <a:rPr lang="ar-SA" dirty="0" smtClean="0"/>
              <a:t>به اکسیژن محلول در خون بر می گردد و در حالت طبیعی مقدار آن بین </a:t>
            </a:r>
            <a:r>
              <a:rPr lang="en-US" dirty="0" smtClean="0"/>
              <a:t>100 – 80 mmHg </a:t>
            </a:r>
            <a:r>
              <a:rPr lang="ar-SA" dirty="0" smtClean="0"/>
              <a:t>است</a:t>
            </a:r>
            <a:r>
              <a:rPr lang="en-US" dirty="0" smtClean="0"/>
              <a:t> </a:t>
            </a:r>
            <a:endParaRPr lang="fa-IR" dirty="0" smtClean="0"/>
          </a:p>
          <a:p>
            <a:pPr algn="r" rtl="1" fontAlgn="auto">
              <a:spcAft>
                <a:spcPts val="0"/>
              </a:spcAft>
              <a:defRPr/>
            </a:pPr>
            <a:r>
              <a:rPr lang="en-US" dirty="0" smtClean="0"/>
              <a:t>PaO2 </a:t>
            </a:r>
            <a:r>
              <a:rPr lang="ar-SA" dirty="0" smtClean="0"/>
              <a:t>با تغییرات درجه حرارت بدن تغییر می کند. هرچه میزان درجه حرارت بدن افزایش یابد ، </a:t>
            </a:r>
            <a:r>
              <a:rPr lang="en-US" dirty="0" smtClean="0"/>
              <a:t>PaO2 </a:t>
            </a:r>
            <a:r>
              <a:rPr lang="ar-SA" dirty="0" smtClean="0"/>
              <a:t>کاهش می یابد</a:t>
            </a:r>
            <a:r>
              <a:rPr lang="en-US" dirty="0" smtClean="0"/>
              <a:t> . </a:t>
            </a:r>
          </a:p>
          <a:p>
            <a:pPr lvl="1" algn="r" rtl="1" fontAlgn="auto">
              <a:spcAft>
                <a:spcPts val="0"/>
              </a:spcAft>
              <a:defRPr/>
            </a:pPr>
            <a:r>
              <a:rPr lang="en-US" dirty="0" smtClean="0"/>
              <a:t> PaO2 </a:t>
            </a:r>
            <a:r>
              <a:rPr lang="ar-SA" dirty="0" smtClean="0"/>
              <a:t>بین </a:t>
            </a:r>
            <a:r>
              <a:rPr lang="en-US" dirty="0" smtClean="0"/>
              <a:t>60 </a:t>
            </a:r>
            <a:r>
              <a:rPr lang="ar-SA" dirty="0" smtClean="0"/>
              <a:t>تا 79</a:t>
            </a:r>
            <a:r>
              <a:rPr lang="en-US" dirty="0" smtClean="0"/>
              <a:t> mmHg </a:t>
            </a:r>
            <a:r>
              <a:rPr lang="ar-SA" dirty="0" smtClean="0"/>
              <a:t>را </a:t>
            </a:r>
            <a:r>
              <a:rPr lang="ar-SA" b="1" dirty="0" smtClean="0"/>
              <a:t>هایپوکسی خفیف </a:t>
            </a:r>
            <a:endParaRPr lang="en-US" dirty="0" smtClean="0"/>
          </a:p>
          <a:p>
            <a:pPr lvl="1" algn="r" rtl="1" fontAlgn="auto">
              <a:spcAft>
                <a:spcPts val="0"/>
              </a:spcAft>
              <a:defRPr/>
            </a:pPr>
            <a:r>
              <a:rPr lang="ar-SA" dirty="0" smtClean="0"/>
              <a:t>بین </a:t>
            </a:r>
            <a:r>
              <a:rPr lang="en-US" dirty="0" smtClean="0"/>
              <a:t>59 – 40 mmHg </a:t>
            </a:r>
            <a:r>
              <a:rPr lang="ar-SA" dirty="0" smtClean="0"/>
              <a:t>را </a:t>
            </a:r>
            <a:r>
              <a:rPr lang="ar-SA" b="1" dirty="0" smtClean="0"/>
              <a:t>هایپوکسی متوسط </a:t>
            </a:r>
            <a:endParaRPr lang="en-US" dirty="0" smtClean="0"/>
          </a:p>
          <a:p>
            <a:pPr lvl="1" algn="r" rtl="1" fontAlgn="auto">
              <a:spcAft>
                <a:spcPts val="0"/>
              </a:spcAft>
              <a:defRPr/>
            </a:pPr>
            <a:r>
              <a:rPr lang="ar-SA" dirty="0" smtClean="0"/>
              <a:t>و کمتر از </a:t>
            </a:r>
            <a:r>
              <a:rPr lang="en-US" dirty="0" smtClean="0"/>
              <a:t>40 mmHg </a:t>
            </a:r>
            <a:r>
              <a:rPr lang="ar-SA" dirty="0" smtClean="0"/>
              <a:t>را </a:t>
            </a:r>
            <a:r>
              <a:rPr lang="ar-SA" b="1" dirty="0" smtClean="0"/>
              <a:t>هایپوکسی شدید </a:t>
            </a:r>
            <a:r>
              <a:rPr lang="ar-SA" dirty="0" smtClean="0"/>
              <a:t>می نامند</a:t>
            </a:r>
            <a:endParaRPr lang="en-US" dirty="0" smtClean="0"/>
          </a:p>
          <a:p>
            <a:pPr algn="r" rtl="1" fontAlgn="auto">
              <a:spcAft>
                <a:spcPts val="0"/>
              </a:spcAft>
              <a:defRPr/>
            </a:pPr>
            <a:r>
              <a:rPr lang="en-US" dirty="0" smtClean="0"/>
              <a:t> PaO2</a:t>
            </a:r>
            <a:r>
              <a:rPr lang="ar-SA" dirty="0" smtClean="0"/>
              <a:t>پایین تر از </a:t>
            </a:r>
            <a:r>
              <a:rPr lang="en-US" dirty="0" smtClean="0"/>
              <a:t>40 mmHg </a:t>
            </a:r>
            <a:r>
              <a:rPr lang="ar-SA" dirty="0" smtClean="0"/>
              <a:t>به منزله یک موقعیت بسیار مخاطره آمیز برای بیمار در نظر گرفته می شود . </a:t>
            </a:r>
            <a:endParaRPr lang="fa-IR" dirty="0" smtClean="0"/>
          </a:p>
          <a:p>
            <a:pPr algn="r" rtl="1" fontAlgn="auto">
              <a:spcAft>
                <a:spcPts val="0"/>
              </a:spcAft>
              <a:defRPr/>
            </a:pPr>
            <a:r>
              <a:rPr lang="ar-SA" dirty="0" smtClean="0"/>
              <a:t>مقادیر فوق همگی تقریبی بوده ، با وضعیت جسمی ، سنی و بیماری های زمینه ای فرد تغییر می کند. محاسبه ی تغریبی حداقل</a:t>
            </a:r>
            <a:r>
              <a:rPr lang="en-US" dirty="0" smtClean="0"/>
              <a:t> PaO2  </a:t>
            </a:r>
            <a:r>
              <a:rPr lang="ar-SA" dirty="0" smtClean="0"/>
              <a:t>طبیعی در افراد بالای 40 سال</a:t>
            </a:r>
            <a:r>
              <a:rPr lang="en-US" dirty="0" smtClean="0"/>
              <a:t>  :</a:t>
            </a:r>
          </a:p>
          <a:p>
            <a:pPr fontAlgn="auto">
              <a:spcAft>
                <a:spcPts val="0"/>
              </a:spcAft>
              <a:defRPr/>
            </a:pPr>
            <a:endParaRPr lang="en-US" dirty="0"/>
          </a:p>
        </p:txBody>
      </p:sp>
      <p:pic>
        <p:nvPicPr>
          <p:cNvPr id="56324" name="Picture 2" descr="2-PaO2"/>
          <p:cNvPicPr>
            <a:picLocks noChangeAspect="1" noChangeArrowheads="1"/>
          </p:cNvPicPr>
          <p:nvPr/>
        </p:nvPicPr>
        <p:blipFill>
          <a:blip r:embed="rId2"/>
          <a:srcRect t="25000" r="1756" b="27380"/>
          <a:stretch>
            <a:fillRect/>
          </a:stretch>
        </p:blipFill>
        <p:spPr bwMode="auto">
          <a:xfrm>
            <a:off x="1143000" y="5715000"/>
            <a:ext cx="4953000" cy="609600"/>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54000">
              <a:schemeClr val="accent2">
                <a:lumMod val="40000"/>
                <a:lumOff val="60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fa-IR" smtClean="0"/>
              <a:t>مرحله اول(ادامه)</a:t>
            </a:r>
            <a:endParaRPr lang="en-US" smtClean="0"/>
          </a:p>
        </p:txBody>
      </p:sp>
      <p:sp>
        <p:nvSpPr>
          <p:cNvPr id="3" name="Content Placeholder 2"/>
          <p:cNvSpPr>
            <a:spLocks noGrp="1"/>
          </p:cNvSpPr>
          <p:nvPr>
            <p:ph idx="1"/>
          </p:nvPr>
        </p:nvSpPr>
        <p:spPr/>
        <p:txBody>
          <a:bodyPr rtlCol="0">
            <a:normAutofit fontScale="92500" lnSpcReduction="10000"/>
          </a:bodyPr>
          <a:lstStyle/>
          <a:p>
            <a:pPr algn="r" rtl="1" fontAlgn="auto">
              <a:spcAft>
                <a:spcPts val="0"/>
              </a:spcAft>
              <a:defRPr/>
            </a:pPr>
            <a:r>
              <a:rPr lang="ar-SA" dirty="0" smtClean="0"/>
              <a:t>بطور تقریبی در افراد بالای 60 سال </a:t>
            </a:r>
            <a:endParaRPr lang="fa-IR" dirty="0" smtClean="0"/>
          </a:p>
          <a:p>
            <a:pPr algn="r" rtl="1" fontAlgn="auto">
              <a:spcAft>
                <a:spcPts val="0"/>
              </a:spcAft>
              <a:buFont typeface="Arial" pitchFamily="34" charset="0"/>
              <a:buNone/>
              <a:defRPr/>
            </a:pPr>
            <a:r>
              <a:rPr lang="fa-IR" dirty="0" smtClean="0"/>
              <a:t>یا 1</a:t>
            </a:r>
            <a:r>
              <a:rPr lang="en-US" dirty="0" smtClean="0"/>
              <a:t>mmHg</a:t>
            </a:r>
            <a:r>
              <a:rPr lang="fa-IR" dirty="0" smtClean="0"/>
              <a:t> به ازای افزایش هرسال از کمترین حد نرمال(80</a:t>
            </a:r>
            <a:r>
              <a:rPr lang="en-US" dirty="0" smtClean="0"/>
              <a:t> mmHg</a:t>
            </a:r>
            <a:r>
              <a:rPr lang="fa-IR" dirty="0" smtClean="0"/>
              <a:t>) کم می شود. مثلاً یک بیمار 70 ساله حدود 70 </a:t>
            </a:r>
            <a:r>
              <a:rPr lang="en-US" dirty="0" smtClean="0"/>
              <a:t>mmHg </a:t>
            </a:r>
            <a:r>
              <a:rPr lang="fa-IR" dirty="0" smtClean="0"/>
              <a:t>خواهد داشت.</a:t>
            </a:r>
            <a:endParaRPr lang="en-US" dirty="0" smtClean="0"/>
          </a:p>
          <a:p>
            <a:pPr algn="r" rtl="1" fontAlgn="auto">
              <a:spcAft>
                <a:spcPts val="0"/>
              </a:spcAft>
              <a:defRPr/>
            </a:pPr>
            <a:r>
              <a:rPr lang="fa-IR" dirty="0" smtClean="0"/>
              <a:t> </a:t>
            </a:r>
            <a:r>
              <a:rPr lang="en-US" dirty="0" smtClean="0"/>
              <a:t>O2 Sat </a:t>
            </a:r>
            <a:r>
              <a:rPr lang="ar-SA" dirty="0" smtClean="0"/>
              <a:t>یا درصد اشباع هموگلوبین از اکسیژن نیز به مقدار</a:t>
            </a:r>
            <a:r>
              <a:rPr lang="en-US" dirty="0" smtClean="0"/>
              <a:t> PaO2 </a:t>
            </a:r>
            <a:r>
              <a:rPr lang="ar-SA" dirty="0" smtClean="0"/>
              <a:t>و عوامل موثر بر منحنی شکست اکسی – هموگلوبین وابسته است.</a:t>
            </a:r>
            <a:endParaRPr lang="fa-IR" dirty="0" smtClean="0"/>
          </a:p>
          <a:p>
            <a:pPr algn="r" rtl="1" fontAlgn="auto">
              <a:spcAft>
                <a:spcPts val="0"/>
              </a:spcAft>
              <a:defRPr/>
            </a:pPr>
            <a:r>
              <a:rPr lang="ar-SA" dirty="0" smtClean="0"/>
              <a:t> در صورتی که</a:t>
            </a:r>
            <a:r>
              <a:rPr lang="en-US" dirty="0" smtClean="0"/>
              <a:t> O2 Sat </a:t>
            </a:r>
            <a:r>
              <a:rPr lang="ar-SA" dirty="0" smtClean="0"/>
              <a:t>زیر </a:t>
            </a:r>
            <a:r>
              <a:rPr lang="en-US" dirty="0" smtClean="0"/>
              <a:t>80% </a:t>
            </a:r>
            <a:r>
              <a:rPr lang="fa-IR" dirty="0" smtClean="0"/>
              <a:t> </a:t>
            </a:r>
            <a:r>
              <a:rPr lang="ar-SA" dirty="0" smtClean="0"/>
              <a:t>باشد ، احتمال اینکه نمونه خون تهیه شده وریدی باشد بسیار زیاد است ( مگر در افرادی که مبتلا به </a:t>
            </a:r>
            <a:r>
              <a:rPr lang="en-US" b="1" dirty="0" smtClean="0"/>
              <a:t>COPD </a:t>
            </a:r>
            <a:r>
              <a:rPr lang="ar-SA" dirty="0" smtClean="0"/>
              <a:t>باشند</a:t>
            </a:r>
            <a:r>
              <a:rPr lang="en-US" dirty="0" smtClean="0"/>
              <a:t> </a:t>
            </a:r>
            <a:r>
              <a:rPr lang="fa-IR" dirty="0" smtClean="0"/>
              <a:t>)</a:t>
            </a:r>
            <a:endParaRPr lang="en-US" dirty="0"/>
          </a:p>
        </p:txBody>
      </p:sp>
      <p:pic>
        <p:nvPicPr>
          <p:cNvPr id="57348" name="Picture 4"/>
          <p:cNvPicPr>
            <a:picLocks noChangeAspect="1" noChangeArrowheads="1"/>
          </p:cNvPicPr>
          <p:nvPr/>
        </p:nvPicPr>
        <p:blipFill>
          <a:blip r:embed="rId2"/>
          <a:srcRect/>
          <a:stretch>
            <a:fillRect/>
          </a:stretch>
        </p:blipFill>
        <p:spPr bwMode="auto">
          <a:xfrm>
            <a:off x="762000" y="1600200"/>
            <a:ext cx="2371725" cy="514350"/>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54000">
              <a:schemeClr val="accent2">
                <a:lumMod val="40000"/>
                <a:lumOff val="60000"/>
              </a:schemeClr>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rtl="1"/>
            <a:r>
              <a:rPr lang="fa-IR" smtClean="0"/>
              <a:t>مقدار </a:t>
            </a:r>
            <a:r>
              <a:rPr lang="en-US" smtClean="0"/>
              <a:t>PaO2</a:t>
            </a:r>
          </a:p>
        </p:txBody>
      </p:sp>
      <p:sp>
        <p:nvSpPr>
          <p:cNvPr id="3" name="Content Placeholder 2"/>
          <p:cNvSpPr>
            <a:spLocks noGrp="1"/>
          </p:cNvSpPr>
          <p:nvPr>
            <p:ph idx="1"/>
          </p:nvPr>
        </p:nvSpPr>
        <p:spPr/>
        <p:txBody>
          <a:bodyPr rtlCol="0">
            <a:normAutofit/>
          </a:bodyPr>
          <a:lstStyle/>
          <a:p>
            <a:pPr marL="274320" indent="-274320" algn="r" rtl="1" fontAlgn="auto">
              <a:spcAft>
                <a:spcPts val="0"/>
              </a:spcAft>
              <a:buClr>
                <a:schemeClr val="accent3"/>
              </a:buClr>
              <a:buFont typeface="Wingdings 2"/>
              <a:buChar char=""/>
              <a:defRPr/>
            </a:pPr>
            <a:r>
              <a:rPr lang="fa-IR" dirty="0" smtClean="0">
                <a:latin typeface="Arial" pitchFamily="34" charset="0"/>
              </a:rPr>
              <a:t>میزان طبیعی ← 80_100 میلی متر جیوه</a:t>
            </a:r>
          </a:p>
          <a:p>
            <a:pPr marL="274320" indent="-274320" algn="r" rtl="1" fontAlgn="auto">
              <a:spcAft>
                <a:spcPts val="0"/>
              </a:spcAft>
              <a:buClr>
                <a:schemeClr val="accent3"/>
              </a:buClr>
              <a:buFont typeface="Wingdings 2"/>
              <a:buChar char=""/>
              <a:defRPr/>
            </a:pPr>
            <a:r>
              <a:rPr lang="fa-IR" dirty="0" smtClean="0">
                <a:latin typeface="Arial" pitchFamily="34" charset="0"/>
              </a:rPr>
              <a:t>هایپوکسی خفیف ← 60_79 میلی مترجیوه</a:t>
            </a:r>
          </a:p>
          <a:p>
            <a:pPr marL="274320" indent="-274320" algn="r" rtl="1" fontAlgn="auto">
              <a:spcAft>
                <a:spcPts val="0"/>
              </a:spcAft>
              <a:buClr>
                <a:schemeClr val="accent3"/>
              </a:buClr>
              <a:buFont typeface="Wingdings 2"/>
              <a:buChar char=""/>
              <a:defRPr/>
            </a:pPr>
            <a:r>
              <a:rPr lang="fa-IR" dirty="0" smtClean="0">
                <a:latin typeface="Arial" pitchFamily="34" charset="0"/>
              </a:rPr>
              <a:t>هایپوکسی متوسط ← 40_59 میلی متر جیوه</a:t>
            </a:r>
          </a:p>
          <a:p>
            <a:pPr marL="274320" indent="-274320" algn="r" rtl="1" fontAlgn="auto">
              <a:spcAft>
                <a:spcPts val="0"/>
              </a:spcAft>
              <a:buClr>
                <a:schemeClr val="accent3"/>
              </a:buClr>
              <a:buFont typeface="Wingdings 2"/>
              <a:buChar char=""/>
              <a:defRPr/>
            </a:pPr>
            <a:r>
              <a:rPr lang="fa-IR" dirty="0" smtClean="0">
                <a:latin typeface="Arial" pitchFamily="34" charset="0"/>
              </a:rPr>
              <a:t>هایپوکسی شدید ← کمتر از 40 میلی متر جیوه</a:t>
            </a:r>
          </a:p>
          <a:p>
            <a:pPr fontAlgn="auto">
              <a:spcAft>
                <a:spcPts val="0"/>
              </a:spcAft>
              <a:defRPr/>
            </a:pPr>
            <a:endParaRPr lang="en-US" dirty="0"/>
          </a:p>
        </p:txBody>
      </p:sp>
    </p:spTree>
  </p:cSld>
  <p:clrMapOvr>
    <a:masterClrMapping/>
  </p:clrMapOvr>
  <p:transition spd="slow">
    <p:randomBar dir="ver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312"/>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7.39 </a:t>
            </a:r>
          </a:p>
          <a:p>
            <a:pPr fontAlgn="auto">
              <a:spcBef>
                <a:spcPts val="0"/>
              </a:spcBef>
              <a:spcAft>
                <a:spcPts val="0"/>
              </a:spcAft>
              <a:defRPr/>
            </a:pPr>
            <a:r>
              <a:rPr lang="en-US" sz="2800" dirty="0"/>
              <a:t>Pa</a:t>
            </a:r>
            <a:r>
              <a:rPr lang="pl-PL" sz="2800" dirty="0"/>
              <a:t>CO2</a:t>
            </a:r>
            <a:r>
              <a:rPr lang="en-US" sz="2800" dirty="0"/>
              <a:t>=</a:t>
            </a:r>
            <a:r>
              <a:rPr lang="pl-PL" sz="2800" dirty="0"/>
              <a:t> 39.0 </a:t>
            </a:r>
          </a:p>
          <a:p>
            <a:pPr fontAlgn="auto">
              <a:spcBef>
                <a:spcPts val="0"/>
              </a:spcBef>
              <a:spcAft>
                <a:spcPts val="0"/>
              </a:spcAft>
              <a:defRPr/>
            </a:pPr>
            <a:r>
              <a:rPr lang="pl-PL" sz="2800" dirty="0"/>
              <a:t>HCO3</a:t>
            </a:r>
            <a:r>
              <a:rPr lang="en-US" sz="2800" dirty="0"/>
              <a:t>=</a:t>
            </a:r>
            <a:r>
              <a:rPr lang="pl-PL" sz="2800" dirty="0"/>
              <a:t> 23.4 </a:t>
            </a:r>
          </a:p>
          <a:p>
            <a:pPr fontAlgn="auto">
              <a:spcBef>
                <a:spcPts val="0"/>
              </a:spcBef>
              <a:spcAft>
                <a:spcPts val="0"/>
              </a:spcAft>
              <a:defRPr/>
            </a:pPr>
            <a:r>
              <a:rPr lang="pl-PL" sz="2800" dirty="0"/>
              <a:t>B.E</a:t>
            </a:r>
            <a:r>
              <a:rPr lang="en-US" sz="2800" dirty="0"/>
              <a:t>=</a:t>
            </a:r>
            <a:r>
              <a:rPr lang="pl-PL" sz="2800" dirty="0"/>
              <a:t> -1.0 </a:t>
            </a:r>
          </a:p>
          <a:p>
            <a:pPr fontAlgn="auto">
              <a:spcBef>
                <a:spcPts val="0"/>
              </a:spcBef>
              <a:spcAft>
                <a:spcPts val="0"/>
              </a:spcAft>
              <a:defRPr/>
            </a:pPr>
            <a:r>
              <a:rPr lang="en-US" sz="2800" dirty="0"/>
              <a:t>Pa</a:t>
            </a:r>
            <a:r>
              <a:rPr lang="pl-PL" sz="2800" dirty="0"/>
              <a:t>O2</a:t>
            </a:r>
            <a:r>
              <a:rPr lang="en-US" sz="2800" dirty="0"/>
              <a:t>=</a:t>
            </a:r>
            <a:r>
              <a:rPr lang="pl-PL" sz="2800" dirty="0"/>
              <a:t> 61.2 </a:t>
            </a:r>
          </a:p>
        </p:txBody>
      </p:sp>
      <p:sp>
        <p:nvSpPr>
          <p:cNvPr id="5" name="Rectangle 4"/>
          <p:cNvSpPr/>
          <p:nvPr/>
        </p:nvSpPr>
        <p:spPr>
          <a:xfrm>
            <a:off x="2590800" y="4840288"/>
            <a:ext cx="6248400" cy="954087"/>
          </a:xfrm>
          <a:prstGeom prst="rect">
            <a:avLst/>
          </a:prstGeom>
          <a:ln/>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en-US" sz="2800" dirty="0"/>
              <a:t>Normal Arterial Blood Gas with hypoxemia.</a:t>
            </a:r>
          </a:p>
        </p:txBody>
      </p:sp>
      <p:sp>
        <p:nvSpPr>
          <p:cNvPr id="6" name="Rectangle 5"/>
          <p:cNvSpPr/>
          <p:nvPr/>
        </p:nvSpPr>
        <p:spPr>
          <a:xfrm>
            <a:off x="6477000" y="1411288"/>
            <a:ext cx="2057400" cy="2246312"/>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7.42 </a:t>
            </a:r>
          </a:p>
          <a:p>
            <a:pPr fontAlgn="auto">
              <a:spcBef>
                <a:spcPts val="0"/>
              </a:spcBef>
              <a:spcAft>
                <a:spcPts val="0"/>
              </a:spcAft>
              <a:defRPr/>
            </a:pPr>
            <a:r>
              <a:rPr lang="en-US" sz="2800" dirty="0"/>
              <a:t>Pa</a:t>
            </a:r>
            <a:r>
              <a:rPr lang="pl-PL" sz="2800" dirty="0"/>
              <a:t>CO2</a:t>
            </a:r>
            <a:r>
              <a:rPr lang="en-US" sz="2800" dirty="0"/>
              <a:t>=</a:t>
            </a:r>
            <a:r>
              <a:rPr lang="pl-PL" sz="2800" dirty="0"/>
              <a:t> 39.0 </a:t>
            </a:r>
          </a:p>
          <a:p>
            <a:pPr fontAlgn="auto">
              <a:spcBef>
                <a:spcPts val="0"/>
              </a:spcBef>
              <a:spcAft>
                <a:spcPts val="0"/>
              </a:spcAft>
              <a:defRPr/>
            </a:pPr>
            <a:r>
              <a:rPr lang="pl-PL" sz="2800" dirty="0"/>
              <a:t>HCO3</a:t>
            </a:r>
            <a:r>
              <a:rPr lang="en-US" sz="2800" dirty="0"/>
              <a:t>=</a:t>
            </a:r>
            <a:r>
              <a:rPr lang="pl-PL" sz="2800" dirty="0"/>
              <a:t> 25.4 </a:t>
            </a:r>
          </a:p>
          <a:p>
            <a:pPr fontAlgn="auto">
              <a:spcBef>
                <a:spcPts val="0"/>
              </a:spcBef>
              <a:spcAft>
                <a:spcPts val="0"/>
              </a:spcAft>
              <a:defRPr/>
            </a:pPr>
            <a:r>
              <a:rPr lang="pl-PL" sz="2800" dirty="0"/>
              <a:t>B.E</a:t>
            </a:r>
            <a:r>
              <a:rPr lang="en-US" sz="2800" dirty="0"/>
              <a:t>=</a:t>
            </a:r>
            <a:r>
              <a:rPr lang="pl-PL" sz="2800" dirty="0"/>
              <a:t> +1.1 </a:t>
            </a:r>
          </a:p>
          <a:p>
            <a:pPr fontAlgn="auto">
              <a:spcBef>
                <a:spcPts val="0"/>
              </a:spcBef>
              <a:spcAft>
                <a:spcPts val="0"/>
              </a:spcAft>
              <a:defRPr/>
            </a:pPr>
            <a:r>
              <a:rPr lang="en-US" sz="2800" dirty="0"/>
              <a:t>Pa</a:t>
            </a:r>
            <a:r>
              <a:rPr lang="pl-PL" sz="2800" dirty="0"/>
              <a:t>O2</a:t>
            </a:r>
            <a:r>
              <a:rPr lang="en-US" sz="2800" dirty="0"/>
              <a:t>=</a:t>
            </a:r>
            <a:r>
              <a:rPr lang="pl-PL" sz="2800" dirty="0"/>
              <a:t> 92.0</a:t>
            </a:r>
          </a:p>
        </p:txBody>
      </p:sp>
      <p:sp>
        <p:nvSpPr>
          <p:cNvPr id="7" name="Rectangle 6"/>
          <p:cNvSpPr/>
          <p:nvPr/>
        </p:nvSpPr>
        <p:spPr>
          <a:xfrm>
            <a:off x="152400" y="2057400"/>
            <a:ext cx="6248400" cy="954088"/>
          </a:xfrm>
          <a:prstGeom prst="rect">
            <a:avLst/>
          </a:prstGeom>
          <a:ln/>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en-US" sz="2800" dirty="0"/>
              <a:t>Normal Arterial Blood Gas with normal oxygenation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22000">
              <a:schemeClr val="bg1"/>
            </a:gs>
            <a:gs pos="60000">
              <a:schemeClr val="accent2">
                <a:tint val="15000"/>
                <a:satMod val="350000"/>
              </a:schemeClr>
            </a:gs>
          </a:gsLst>
          <a:lin ang="16200000" scaled="1"/>
        </a:gradFill>
        <a:effectLst/>
      </p:bgPr>
    </p:bg>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ar-SA" b="1" smtClean="0"/>
              <a:t>مرحله دوم</a:t>
            </a:r>
            <a:endParaRPr lang="en-US" smtClean="0"/>
          </a:p>
        </p:txBody>
      </p:sp>
      <p:sp>
        <p:nvSpPr>
          <p:cNvPr id="3" name="Content Placeholder 2"/>
          <p:cNvSpPr>
            <a:spLocks noGrp="1"/>
          </p:cNvSpPr>
          <p:nvPr>
            <p:ph idx="1"/>
          </p:nvPr>
        </p:nvSpPr>
        <p:spPr/>
        <p:txBody>
          <a:bodyPr rtlCol="0">
            <a:normAutofit lnSpcReduction="10000"/>
          </a:bodyPr>
          <a:lstStyle/>
          <a:p>
            <a:pPr algn="r" rtl="1" fontAlgn="auto">
              <a:spcAft>
                <a:spcPts val="0"/>
              </a:spcAft>
              <a:defRPr/>
            </a:pPr>
            <a:r>
              <a:rPr lang="ar-SA" dirty="0" smtClean="0"/>
              <a:t>به سطح </a:t>
            </a:r>
            <a:r>
              <a:rPr lang="en-US" b="1" dirty="0" smtClean="0"/>
              <a:t>PH </a:t>
            </a:r>
            <a:r>
              <a:rPr lang="ar-SA" dirty="0" smtClean="0"/>
              <a:t>نگاه کنید و به این سوال در ذهن خود پاسخ دهید</a:t>
            </a:r>
            <a:r>
              <a:rPr lang="en-US" dirty="0" smtClean="0"/>
              <a:t> :</a:t>
            </a:r>
          </a:p>
          <a:p>
            <a:pPr algn="r" rtl="1" fontAlgn="auto">
              <a:spcAft>
                <a:spcPts val="0"/>
              </a:spcAft>
              <a:defRPr/>
            </a:pPr>
            <a:r>
              <a:rPr lang="ar-SA" dirty="0" smtClean="0"/>
              <a:t>آیا </a:t>
            </a:r>
            <a:r>
              <a:rPr lang="en-US" b="1" dirty="0" smtClean="0"/>
              <a:t>PH </a:t>
            </a:r>
            <a:r>
              <a:rPr lang="ar-SA" dirty="0" smtClean="0"/>
              <a:t>اسیدی یا قلیایی بوده و یا نرمال است ؟</a:t>
            </a:r>
            <a:r>
              <a:rPr lang="en-US" dirty="0" smtClean="0"/>
              <a:t> PH </a:t>
            </a:r>
            <a:r>
              <a:rPr lang="ar-SA" dirty="0" smtClean="0"/>
              <a:t>نمایانگر غلظت یون هیدروژن در پلاسما است</a:t>
            </a:r>
            <a:r>
              <a:rPr lang="en-US" dirty="0" smtClean="0"/>
              <a:t> </a:t>
            </a:r>
          </a:p>
          <a:p>
            <a:pPr algn="r" rtl="1" fontAlgn="auto">
              <a:spcAft>
                <a:spcPts val="0"/>
              </a:spcAft>
              <a:defRPr/>
            </a:pPr>
            <a:r>
              <a:rPr lang="en-US" dirty="0" smtClean="0"/>
              <a:t>PH </a:t>
            </a:r>
            <a:r>
              <a:rPr lang="ar-SA" dirty="0" smtClean="0"/>
              <a:t>کمتر از </a:t>
            </a:r>
            <a:r>
              <a:rPr lang="en-US" dirty="0" smtClean="0"/>
              <a:t>7.40 </a:t>
            </a:r>
            <a:r>
              <a:rPr lang="ar-SA" dirty="0" smtClean="0"/>
              <a:t>اسیدی تلقی می شود و در صورتی که</a:t>
            </a:r>
            <a:r>
              <a:rPr lang="en-US" dirty="0" smtClean="0"/>
              <a:t> PH </a:t>
            </a:r>
            <a:r>
              <a:rPr lang="ar-SA" dirty="0" smtClean="0"/>
              <a:t>کمتر از </a:t>
            </a:r>
            <a:r>
              <a:rPr lang="en-US" dirty="0" smtClean="0"/>
              <a:t>7.35 </a:t>
            </a:r>
            <a:r>
              <a:rPr lang="ar-SA" dirty="0" smtClean="0"/>
              <a:t>شود به آن </a:t>
            </a:r>
            <a:r>
              <a:rPr lang="ar-SA" b="1" dirty="0" smtClean="0"/>
              <a:t>اسیدمی </a:t>
            </a:r>
            <a:r>
              <a:rPr lang="ar-SA" dirty="0" smtClean="0"/>
              <a:t>یا </a:t>
            </a:r>
            <a:r>
              <a:rPr lang="ar-SA" b="1" dirty="0" smtClean="0"/>
              <a:t>اسیدوز </a:t>
            </a:r>
            <a:r>
              <a:rPr lang="ar-SA" dirty="0" smtClean="0"/>
              <a:t>اطلاق می گردد</a:t>
            </a:r>
            <a:r>
              <a:rPr lang="en-US" dirty="0" smtClean="0"/>
              <a:t> PH. </a:t>
            </a:r>
            <a:r>
              <a:rPr lang="ar-SA" dirty="0" smtClean="0"/>
              <a:t>بالاتر از </a:t>
            </a:r>
            <a:r>
              <a:rPr lang="en-US" dirty="0" smtClean="0"/>
              <a:t>7.40 </a:t>
            </a:r>
            <a:r>
              <a:rPr lang="ar-SA" dirty="0" smtClean="0"/>
              <a:t>نیز قلیایی تلقی می شود و در صورتی که بیشتر از </a:t>
            </a:r>
            <a:r>
              <a:rPr lang="en-US" dirty="0" smtClean="0"/>
              <a:t>7.45 </a:t>
            </a:r>
            <a:r>
              <a:rPr lang="ar-SA" dirty="0" smtClean="0"/>
              <a:t>شود به آن </a:t>
            </a:r>
            <a:r>
              <a:rPr lang="ar-SA" b="1" dirty="0" smtClean="0"/>
              <a:t>آلکالمی </a:t>
            </a:r>
            <a:r>
              <a:rPr lang="ar-SA" dirty="0" smtClean="0"/>
              <a:t>یا </a:t>
            </a:r>
            <a:r>
              <a:rPr lang="ar-SA" b="1" dirty="0" smtClean="0"/>
              <a:t>آلکالوز </a:t>
            </a:r>
            <a:r>
              <a:rPr lang="ar-SA" dirty="0" smtClean="0"/>
              <a:t>گویند</a:t>
            </a:r>
            <a:r>
              <a:rPr lang="en-US" dirty="0" smtClean="0"/>
              <a:t> .</a:t>
            </a:r>
          </a:p>
          <a:p>
            <a:pPr algn="r" rtl="1" fontAlgn="auto">
              <a:spcAft>
                <a:spcPts val="0"/>
              </a:spcAft>
              <a:defRPr/>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312"/>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7.51 </a:t>
            </a:r>
          </a:p>
          <a:p>
            <a:pPr fontAlgn="auto">
              <a:spcBef>
                <a:spcPts val="0"/>
              </a:spcBef>
              <a:spcAft>
                <a:spcPts val="0"/>
              </a:spcAft>
              <a:defRPr/>
            </a:pPr>
            <a:r>
              <a:rPr lang="en-US" sz="2800" dirty="0"/>
              <a:t>Pa</a:t>
            </a:r>
            <a:r>
              <a:rPr lang="pl-PL" sz="2800" dirty="0"/>
              <a:t>CO2</a:t>
            </a:r>
            <a:r>
              <a:rPr lang="en-US" sz="2800" dirty="0"/>
              <a:t>=</a:t>
            </a:r>
            <a:r>
              <a:rPr lang="pl-PL" sz="2800" dirty="0"/>
              <a:t> 39.4 </a:t>
            </a:r>
          </a:p>
          <a:p>
            <a:pPr fontAlgn="auto">
              <a:spcBef>
                <a:spcPts val="0"/>
              </a:spcBef>
              <a:spcAft>
                <a:spcPts val="0"/>
              </a:spcAft>
              <a:defRPr/>
            </a:pPr>
            <a:r>
              <a:rPr lang="pl-PL" sz="2800" dirty="0"/>
              <a:t>HCO3</a:t>
            </a:r>
            <a:r>
              <a:rPr lang="en-US" sz="2800" dirty="0"/>
              <a:t>=</a:t>
            </a:r>
            <a:r>
              <a:rPr lang="pl-PL" sz="2800" dirty="0"/>
              <a:t> 31.3 </a:t>
            </a:r>
          </a:p>
          <a:p>
            <a:pPr fontAlgn="auto">
              <a:spcBef>
                <a:spcPts val="0"/>
              </a:spcBef>
              <a:spcAft>
                <a:spcPts val="0"/>
              </a:spcAft>
              <a:defRPr/>
            </a:pPr>
            <a:r>
              <a:rPr lang="pl-PL" sz="2800" dirty="0"/>
              <a:t>B.E</a:t>
            </a:r>
            <a:r>
              <a:rPr lang="en-US" sz="2800" dirty="0"/>
              <a:t>=</a:t>
            </a:r>
            <a:r>
              <a:rPr lang="pl-PL" sz="2800" dirty="0"/>
              <a:t> +7.5 </a:t>
            </a:r>
          </a:p>
          <a:p>
            <a:pPr fontAlgn="auto">
              <a:spcBef>
                <a:spcPts val="0"/>
              </a:spcBef>
              <a:spcAft>
                <a:spcPts val="0"/>
              </a:spcAft>
              <a:defRPr/>
            </a:pPr>
            <a:r>
              <a:rPr lang="en-US" sz="2800" dirty="0"/>
              <a:t>Pa</a:t>
            </a:r>
            <a:r>
              <a:rPr lang="pl-PL" sz="2800" dirty="0"/>
              <a:t>O2</a:t>
            </a:r>
            <a:r>
              <a:rPr lang="en-US" sz="2800" dirty="0"/>
              <a:t>=</a:t>
            </a:r>
            <a:r>
              <a:rPr lang="pl-PL" sz="2800" dirty="0"/>
              <a:t> </a:t>
            </a:r>
            <a:r>
              <a:rPr lang="en-US" sz="2800" dirty="0" smtClean="0"/>
              <a:t>9</a:t>
            </a:r>
            <a:r>
              <a:rPr lang="pl-PL" sz="2800" dirty="0" smtClean="0"/>
              <a:t>7.3</a:t>
            </a:r>
            <a:endParaRPr lang="pl-PL" sz="2800" dirty="0"/>
          </a:p>
        </p:txBody>
      </p:sp>
      <p:sp>
        <p:nvSpPr>
          <p:cNvPr id="5" name="Rectangle 4"/>
          <p:cNvSpPr/>
          <p:nvPr/>
        </p:nvSpPr>
        <p:spPr>
          <a:xfrm>
            <a:off x="2590800" y="4840288"/>
            <a:ext cx="6248400" cy="522287"/>
          </a:xfrm>
          <a:prstGeom prst="rect">
            <a:avLst/>
          </a:prstGeom>
          <a:ln/>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en-US" sz="2800" dirty="0" smtClean="0"/>
              <a:t>Alkalosis </a:t>
            </a:r>
            <a:r>
              <a:rPr lang="en-US" sz="2800" dirty="0"/>
              <a:t>with normal oxygenation</a:t>
            </a:r>
          </a:p>
        </p:txBody>
      </p:sp>
      <p:sp>
        <p:nvSpPr>
          <p:cNvPr id="6" name="Rectangle 5"/>
          <p:cNvSpPr/>
          <p:nvPr/>
        </p:nvSpPr>
        <p:spPr>
          <a:xfrm>
            <a:off x="6705600" y="1371600"/>
            <a:ext cx="2057400" cy="224631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7.18 </a:t>
            </a:r>
          </a:p>
          <a:p>
            <a:pPr fontAlgn="auto">
              <a:spcBef>
                <a:spcPts val="0"/>
              </a:spcBef>
              <a:spcAft>
                <a:spcPts val="0"/>
              </a:spcAft>
              <a:defRPr/>
            </a:pPr>
            <a:r>
              <a:rPr lang="en-US" sz="2800" dirty="0"/>
              <a:t>Pa</a:t>
            </a:r>
            <a:r>
              <a:rPr lang="pl-PL" sz="2800" dirty="0"/>
              <a:t>CO2</a:t>
            </a:r>
            <a:r>
              <a:rPr lang="en-US" sz="2800" dirty="0"/>
              <a:t>=</a:t>
            </a:r>
            <a:r>
              <a:rPr lang="pl-PL" sz="2800" dirty="0"/>
              <a:t> 42.0 </a:t>
            </a:r>
          </a:p>
          <a:p>
            <a:pPr fontAlgn="auto">
              <a:spcBef>
                <a:spcPts val="0"/>
              </a:spcBef>
              <a:spcAft>
                <a:spcPts val="0"/>
              </a:spcAft>
              <a:defRPr/>
            </a:pPr>
            <a:r>
              <a:rPr lang="pl-PL" sz="2800" dirty="0"/>
              <a:t>HCO3</a:t>
            </a:r>
            <a:r>
              <a:rPr lang="en-US" sz="2800" dirty="0"/>
              <a:t>=</a:t>
            </a:r>
            <a:r>
              <a:rPr lang="pl-PL" sz="2800" dirty="0"/>
              <a:t> 15.0 </a:t>
            </a:r>
          </a:p>
          <a:p>
            <a:pPr fontAlgn="auto">
              <a:spcBef>
                <a:spcPts val="0"/>
              </a:spcBef>
              <a:spcAft>
                <a:spcPts val="0"/>
              </a:spcAft>
              <a:defRPr/>
            </a:pPr>
            <a:r>
              <a:rPr lang="pl-PL" sz="2800" dirty="0"/>
              <a:t>B.E</a:t>
            </a:r>
            <a:r>
              <a:rPr lang="en-US" sz="2800" dirty="0"/>
              <a:t>=</a:t>
            </a:r>
            <a:r>
              <a:rPr lang="pl-PL" sz="2800" dirty="0"/>
              <a:t> -12.5 </a:t>
            </a:r>
          </a:p>
          <a:p>
            <a:pPr fontAlgn="auto">
              <a:spcBef>
                <a:spcPts val="0"/>
              </a:spcBef>
              <a:spcAft>
                <a:spcPts val="0"/>
              </a:spcAft>
              <a:defRPr/>
            </a:pPr>
            <a:r>
              <a:rPr lang="en-US" sz="2800" dirty="0"/>
              <a:t>Pa</a:t>
            </a:r>
            <a:r>
              <a:rPr lang="pl-PL" sz="2800" dirty="0"/>
              <a:t>O2</a:t>
            </a:r>
            <a:r>
              <a:rPr lang="en-US" sz="2800" dirty="0"/>
              <a:t>=</a:t>
            </a:r>
            <a:r>
              <a:rPr lang="pl-PL" sz="2800" dirty="0"/>
              <a:t> 69.0 </a:t>
            </a:r>
          </a:p>
        </p:txBody>
      </p:sp>
      <p:sp>
        <p:nvSpPr>
          <p:cNvPr id="7" name="Rectangle 6"/>
          <p:cNvSpPr/>
          <p:nvPr/>
        </p:nvSpPr>
        <p:spPr>
          <a:xfrm>
            <a:off x="304800" y="2209800"/>
            <a:ext cx="6248400" cy="523875"/>
          </a:xfrm>
          <a:prstGeom prst="rect">
            <a:avLst/>
          </a:prstGeom>
          <a:ln/>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en-US" sz="2800" dirty="0" smtClean="0"/>
              <a:t>Acidosis </a:t>
            </a:r>
            <a:r>
              <a:rPr lang="en-US" sz="2800" dirty="0"/>
              <a:t>with hypoxemia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5000">
              <a:schemeClr val="accent2">
                <a:tint val="50000"/>
                <a:satMod val="300000"/>
              </a:schemeClr>
            </a:gs>
            <a:gs pos="15000">
              <a:schemeClr val="accent2">
                <a:tint val="37000"/>
                <a:satMod val="300000"/>
              </a:schemeClr>
            </a:gs>
            <a:gs pos="100000">
              <a:schemeClr val="accent2">
                <a:tint val="15000"/>
                <a:satMod val="350000"/>
              </a:schemeClr>
            </a:gs>
          </a:gsLst>
          <a:lin ang="16200000" scaled="1"/>
        </a:gradFill>
        <a:effectLst/>
      </p:bgPr>
    </p:bg>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fa-IR" smtClean="0"/>
              <a:t>مرحله سوم</a:t>
            </a:r>
            <a:endParaRPr lang="en-US" smtClean="0"/>
          </a:p>
        </p:txBody>
      </p:sp>
      <p:sp>
        <p:nvSpPr>
          <p:cNvPr id="62467" name="Content Placeholder 2"/>
          <p:cNvSpPr>
            <a:spLocks noGrp="1"/>
          </p:cNvSpPr>
          <p:nvPr>
            <p:ph idx="1"/>
          </p:nvPr>
        </p:nvSpPr>
        <p:spPr/>
        <p:txBody>
          <a:bodyPr/>
          <a:lstStyle/>
          <a:p>
            <a:pPr algn="r" rtl="1"/>
            <a:r>
              <a:rPr lang="ar-SA" smtClean="0"/>
              <a:t>به مقدار </a:t>
            </a:r>
            <a:r>
              <a:rPr lang="en-US" b="1" smtClean="0"/>
              <a:t>PaCO2 </a:t>
            </a:r>
            <a:r>
              <a:rPr lang="ar-SA" smtClean="0"/>
              <a:t>نگاه کنید و به این سوال در ذهن خود پاسخ دهید</a:t>
            </a:r>
            <a:r>
              <a:rPr lang="en-US" smtClean="0"/>
              <a:t> :</a:t>
            </a:r>
          </a:p>
          <a:p>
            <a:pPr algn="r" rtl="1"/>
            <a:r>
              <a:rPr lang="ar-SA" smtClean="0"/>
              <a:t>آیا</a:t>
            </a:r>
            <a:r>
              <a:rPr lang="en-US" smtClean="0"/>
              <a:t> PaCO2 </a:t>
            </a:r>
            <a:r>
              <a:rPr lang="ar-SA" smtClean="0"/>
              <a:t>نشانگر اسیدوز تنفسی یا آلکالوز تنفسی بوده و یا طبیعی است ؟ </a:t>
            </a:r>
            <a:endParaRPr lang="en-US" smtClean="0"/>
          </a:p>
          <a:p>
            <a:pPr algn="r" rtl="1"/>
            <a:r>
              <a:rPr lang="ar-SA" smtClean="0"/>
              <a:t>مقدار طبیعی </a:t>
            </a:r>
            <a:r>
              <a:rPr lang="en-US" smtClean="0"/>
              <a:t>PaCO2 </a:t>
            </a:r>
            <a:r>
              <a:rPr lang="ar-SA" smtClean="0"/>
              <a:t>بین </a:t>
            </a:r>
            <a:r>
              <a:rPr lang="en-US" smtClean="0"/>
              <a:t>45 – 35 mmHg </a:t>
            </a:r>
            <a:r>
              <a:rPr lang="ar-SA" smtClean="0"/>
              <a:t>است و تغییرات آن نسبت عکس با</a:t>
            </a:r>
            <a:r>
              <a:rPr lang="en-US" smtClean="0"/>
              <a:t> PH </a:t>
            </a:r>
            <a:r>
              <a:rPr lang="ar-SA" smtClean="0"/>
              <a:t>دارد</a:t>
            </a:r>
            <a:endParaRPr lang="en-US" smtClean="0"/>
          </a:p>
          <a:p>
            <a:pPr algn="r" rtl="1"/>
            <a:r>
              <a:rPr lang="en-US" smtClean="0"/>
              <a:t> . PaCO2 </a:t>
            </a:r>
            <a:r>
              <a:rPr lang="ar-SA" smtClean="0"/>
              <a:t>کمتر از </a:t>
            </a:r>
            <a:r>
              <a:rPr lang="en-US" smtClean="0"/>
              <a:t>35 mmHg </a:t>
            </a:r>
            <a:r>
              <a:rPr lang="ar-SA" smtClean="0"/>
              <a:t>را </a:t>
            </a:r>
            <a:r>
              <a:rPr lang="ar-SA" b="1" smtClean="0"/>
              <a:t>آلکالوز تنفسی </a:t>
            </a:r>
            <a:r>
              <a:rPr lang="ar-SA" smtClean="0"/>
              <a:t>و بیش از </a:t>
            </a:r>
            <a:r>
              <a:rPr lang="en-US" smtClean="0"/>
              <a:t>45 mmHg </a:t>
            </a:r>
            <a:r>
              <a:rPr lang="ar-SA" smtClean="0"/>
              <a:t>را </a:t>
            </a:r>
            <a:r>
              <a:rPr lang="ar-SA" b="1" smtClean="0"/>
              <a:t>اسیدوز تنفسی </a:t>
            </a:r>
            <a:r>
              <a:rPr lang="ar-SA" smtClean="0"/>
              <a:t>می نامند</a:t>
            </a:r>
            <a:r>
              <a:rPr lang="en-US" smtClean="0"/>
              <a:t> .</a:t>
            </a:r>
          </a:p>
          <a:p>
            <a:endParaRPr lang="en-US" smtClean="0"/>
          </a:p>
        </p:txBody>
      </p:sp>
    </p:spTree>
  </p:cSld>
  <p:clrMapOvr>
    <a:masterClrMapping/>
  </p:clrMapOvr>
  <p:transition spd="slow">
    <p:randomBar dir="ver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31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7.31 </a:t>
            </a:r>
          </a:p>
          <a:p>
            <a:pPr fontAlgn="auto">
              <a:spcBef>
                <a:spcPts val="0"/>
              </a:spcBef>
              <a:spcAft>
                <a:spcPts val="0"/>
              </a:spcAft>
              <a:defRPr/>
            </a:pPr>
            <a:r>
              <a:rPr lang="en-US" sz="2800" dirty="0"/>
              <a:t>Pa</a:t>
            </a:r>
            <a:r>
              <a:rPr lang="pl-PL" sz="2800" dirty="0"/>
              <a:t>CO2</a:t>
            </a:r>
            <a:r>
              <a:rPr lang="en-US" sz="2800" dirty="0"/>
              <a:t>=</a:t>
            </a:r>
            <a:r>
              <a:rPr lang="pl-PL" sz="2800" dirty="0"/>
              <a:t> 58.</a:t>
            </a:r>
            <a:r>
              <a:rPr lang="en-US" sz="2800" dirty="0"/>
              <a:t>3</a:t>
            </a:r>
            <a:r>
              <a:rPr lang="pl-PL" sz="2800" dirty="0"/>
              <a:t> </a:t>
            </a:r>
          </a:p>
          <a:p>
            <a:pPr fontAlgn="auto">
              <a:spcBef>
                <a:spcPts val="0"/>
              </a:spcBef>
              <a:spcAft>
                <a:spcPts val="0"/>
              </a:spcAft>
              <a:defRPr/>
            </a:pPr>
            <a:r>
              <a:rPr lang="pl-PL" sz="2800" dirty="0"/>
              <a:t>HCO3</a:t>
            </a:r>
            <a:r>
              <a:rPr lang="en-US" sz="2800" dirty="0"/>
              <a:t>=</a:t>
            </a:r>
            <a:r>
              <a:rPr lang="pl-PL" sz="2800" dirty="0"/>
              <a:t> 26.</a:t>
            </a:r>
            <a:r>
              <a:rPr lang="en-US" sz="2800" dirty="0"/>
              <a:t>0</a:t>
            </a:r>
            <a:r>
              <a:rPr lang="pl-PL" sz="2800" dirty="0"/>
              <a:t> </a:t>
            </a:r>
          </a:p>
          <a:p>
            <a:pPr fontAlgn="auto">
              <a:spcBef>
                <a:spcPts val="0"/>
              </a:spcBef>
              <a:spcAft>
                <a:spcPts val="0"/>
              </a:spcAft>
              <a:defRPr/>
            </a:pPr>
            <a:r>
              <a:rPr lang="pl-PL" sz="2800" dirty="0"/>
              <a:t>B.E</a:t>
            </a:r>
            <a:r>
              <a:rPr lang="en-US" sz="2800" dirty="0"/>
              <a:t>=</a:t>
            </a:r>
            <a:r>
              <a:rPr lang="pl-PL" sz="2800" dirty="0"/>
              <a:t>+1.</a:t>
            </a:r>
            <a:r>
              <a:rPr lang="en-US" sz="2800" dirty="0"/>
              <a:t>5</a:t>
            </a:r>
            <a:r>
              <a:rPr lang="pl-PL" sz="2800" dirty="0"/>
              <a:t> </a:t>
            </a:r>
          </a:p>
          <a:p>
            <a:pPr fontAlgn="auto">
              <a:spcBef>
                <a:spcPts val="0"/>
              </a:spcBef>
              <a:spcAft>
                <a:spcPts val="0"/>
              </a:spcAft>
              <a:defRPr/>
            </a:pPr>
            <a:r>
              <a:rPr lang="en-US" sz="2800" dirty="0"/>
              <a:t>Pa</a:t>
            </a:r>
            <a:r>
              <a:rPr lang="pl-PL" sz="2800" dirty="0"/>
              <a:t>O2</a:t>
            </a:r>
            <a:r>
              <a:rPr lang="en-US" sz="2800" dirty="0"/>
              <a:t>=</a:t>
            </a:r>
            <a:r>
              <a:rPr lang="pl-PL" sz="2800" dirty="0"/>
              <a:t> 74.5 </a:t>
            </a:r>
          </a:p>
        </p:txBody>
      </p:sp>
      <p:sp>
        <p:nvSpPr>
          <p:cNvPr id="5" name="Rectangle 4"/>
          <p:cNvSpPr/>
          <p:nvPr/>
        </p:nvSpPr>
        <p:spPr>
          <a:xfrm>
            <a:off x="2590800" y="4953000"/>
            <a:ext cx="6248400" cy="523875"/>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a:latin typeface="+mn-lt"/>
                <a:cs typeface="+mn-cs"/>
              </a:rPr>
              <a:t>Respiratory Acidosis with hypoxemia</a:t>
            </a:r>
          </a:p>
        </p:txBody>
      </p:sp>
      <p:sp>
        <p:nvSpPr>
          <p:cNvPr id="6" name="Rectangle 5"/>
          <p:cNvSpPr/>
          <p:nvPr/>
        </p:nvSpPr>
        <p:spPr>
          <a:xfrm>
            <a:off x="6705600" y="1676400"/>
            <a:ext cx="2057400" cy="224631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7.52 </a:t>
            </a:r>
          </a:p>
          <a:p>
            <a:pPr fontAlgn="auto">
              <a:spcBef>
                <a:spcPts val="0"/>
              </a:spcBef>
              <a:spcAft>
                <a:spcPts val="0"/>
              </a:spcAft>
              <a:defRPr/>
            </a:pPr>
            <a:r>
              <a:rPr lang="en-US" sz="2800" dirty="0"/>
              <a:t>Pa</a:t>
            </a:r>
            <a:r>
              <a:rPr lang="pl-PL" sz="2800" dirty="0"/>
              <a:t>CO2</a:t>
            </a:r>
            <a:r>
              <a:rPr lang="en-US" sz="2800" dirty="0"/>
              <a:t>=</a:t>
            </a:r>
            <a:r>
              <a:rPr lang="pl-PL" sz="2800" dirty="0"/>
              <a:t> 31.0 </a:t>
            </a:r>
          </a:p>
          <a:p>
            <a:pPr fontAlgn="auto">
              <a:spcBef>
                <a:spcPts val="0"/>
              </a:spcBef>
              <a:spcAft>
                <a:spcPts val="0"/>
              </a:spcAft>
              <a:defRPr/>
            </a:pPr>
            <a:r>
              <a:rPr lang="pl-PL" sz="2800" dirty="0"/>
              <a:t>HCO3</a:t>
            </a:r>
            <a:r>
              <a:rPr lang="en-US" sz="2800" dirty="0"/>
              <a:t>=</a:t>
            </a:r>
            <a:r>
              <a:rPr lang="pl-PL" sz="2800" dirty="0"/>
              <a:t> 26.</a:t>
            </a:r>
            <a:r>
              <a:rPr lang="en-US" sz="2800" dirty="0"/>
              <a:t>0</a:t>
            </a:r>
            <a:r>
              <a:rPr lang="pl-PL" sz="2800" dirty="0"/>
              <a:t> </a:t>
            </a:r>
          </a:p>
          <a:p>
            <a:pPr fontAlgn="auto">
              <a:spcBef>
                <a:spcPts val="0"/>
              </a:spcBef>
              <a:spcAft>
                <a:spcPts val="0"/>
              </a:spcAft>
              <a:defRPr/>
            </a:pPr>
            <a:r>
              <a:rPr lang="pl-PL" sz="2800" dirty="0"/>
              <a:t>B.E</a:t>
            </a:r>
            <a:r>
              <a:rPr lang="en-US" sz="2800" dirty="0"/>
              <a:t>=</a:t>
            </a:r>
            <a:r>
              <a:rPr lang="pl-PL" sz="2800" dirty="0"/>
              <a:t> +2</a:t>
            </a:r>
          </a:p>
          <a:p>
            <a:pPr fontAlgn="auto">
              <a:spcBef>
                <a:spcPts val="0"/>
              </a:spcBef>
              <a:spcAft>
                <a:spcPts val="0"/>
              </a:spcAft>
              <a:defRPr/>
            </a:pPr>
            <a:r>
              <a:rPr lang="en-US" sz="2800" dirty="0"/>
              <a:t>Pa</a:t>
            </a:r>
            <a:r>
              <a:rPr lang="pl-PL" sz="2800" dirty="0"/>
              <a:t>O2</a:t>
            </a:r>
            <a:r>
              <a:rPr lang="en-US" sz="2800" dirty="0"/>
              <a:t>=</a:t>
            </a:r>
            <a:r>
              <a:rPr lang="pl-PL" sz="2800" dirty="0"/>
              <a:t> 100 </a:t>
            </a:r>
          </a:p>
        </p:txBody>
      </p:sp>
      <p:sp>
        <p:nvSpPr>
          <p:cNvPr id="7" name="Rectangle 6"/>
          <p:cNvSpPr/>
          <p:nvPr/>
        </p:nvSpPr>
        <p:spPr>
          <a:xfrm>
            <a:off x="381000" y="2286000"/>
            <a:ext cx="6248400" cy="954088"/>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fontAlgn="auto">
              <a:spcBef>
                <a:spcPts val="0"/>
              </a:spcBef>
              <a:spcAft>
                <a:spcPts val="0"/>
              </a:spcAft>
              <a:defRPr/>
            </a:pPr>
            <a:r>
              <a:rPr lang="en-US" sz="2800" dirty="0">
                <a:latin typeface="+mn-lt"/>
                <a:cs typeface="+mn-cs"/>
              </a:rPr>
              <a:t>Respiratory </a:t>
            </a:r>
            <a:r>
              <a:rPr lang="en-US" sz="2800" dirty="0"/>
              <a:t>Alkalosis</a:t>
            </a:r>
            <a:r>
              <a:rPr lang="en-US" sz="2800" dirty="0" smtClean="0">
                <a:latin typeface="+mn-lt"/>
                <a:cs typeface="+mn-cs"/>
              </a:rPr>
              <a:t> </a:t>
            </a:r>
            <a:r>
              <a:rPr lang="en-US" sz="2800" dirty="0">
                <a:latin typeface="+mn-lt"/>
                <a:cs typeface="+mn-cs"/>
              </a:rPr>
              <a:t>with normal oxygenation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A" b="1" dirty="0" smtClean="0"/>
              <a:t>تست آلن</a:t>
            </a:r>
            <a:r>
              <a:rPr lang="en-US" b="1" dirty="0" smtClean="0"/>
              <a:t>:</a:t>
            </a:r>
            <a:r>
              <a:rPr lang="ar-SA" b="1" dirty="0" smtClean="0"/>
              <a:t> </a:t>
            </a:r>
            <a:endParaRPr lang="en-US" dirty="0"/>
          </a:p>
        </p:txBody>
      </p:sp>
      <p:pic>
        <p:nvPicPr>
          <p:cNvPr id="1027" name="Picture 3"/>
          <p:cNvPicPr>
            <a:picLocks noChangeAspect="1" noChangeArrowheads="1"/>
          </p:cNvPicPr>
          <p:nvPr/>
        </p:nvPicPr>
        <p:blipFill>
          <a:blip r:embed="rId3"/>
          <a:srcRect r="4081"/>
          <a:stretch>
            <a:fillRect/>
          </a:stretch>
        </p:blipFill>
        <p:spPr bwMode="auto">
          <a:xfrm>
            <a:off x="0" y="4343400"/>
            <a:ext cx="3276600" cy="25146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r="2326"/>
          <a:stretch>
            <a:fillRect/>
          </a:stretch>
        </p:blipFill>
        <p:spPr bwMode="auto">
          <a:xfrm>
            <a:off x="3287484" y="4343400"/>
            <a:ext cx="3276600" cy="25146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r="21476"/>
          <a:stretch>
            <a:fillRect/>
          </a:stretch>
        </p:blipFill>
        <p:spPr bwMode="auto">
          <a:xfrm>
            <a:off x="6477000" y="4343400"/>
            <a:ext cx="2667000" cy="2514600"/>
          </a:xfrm>
          <a:prstGeom prst="rect">
            <a:avLst/>
          </a:prstGeom>
          <a:noFill/>
          <a:ln w="9525">
            <a:noFill/>
            <a:miter lim="800000"/>
            <a:headEnd/>
            <a:tailEnd/>
          </a:ln>
          <a:effectLst/>
        </p:spPr>
      </p:pic>
      <p:sp>
        <p:nvSpPr>
          <p:cNvPr id="8" name="Rectangle 7"/>
          <p:cNvSpPr/>
          <p:nvPr/>
        </p:nvSpPr>
        <p:spPr>
          <a:xfrm>
            <a:off x="990600" y="1447800"/>
            <a:ext cx="7391400" cy="1077218"/>
          </a:xfrm>
          <a:prstGeom prst="rect">
            <a:avLst/>
          </a:prstGeom>
        </p:spPr>
        <p:txBody>
          <a:bodyPr wrap="square">
            <a:spAutoFit/>
          </a:bodyPr>
          <a:lstStyle/>
          <a:p>
            <a:pPr algn="r" rtl="1"/>
            <a:r>
              <a:rPr lang="en-US" sz="3200" dirty="0" smtClean="0">
                <a:cs typeface="B Lotus" pitchFamily="2" charset="-78"/>
              </a:rPr>
              <a:t>  </a:t>
            </a:r>
            <a:r>
              <a:rPr lang="ar-SA" sz="3200" dirty="0" smtClean="0">
                <a:cs typeface="B Lotus" pitchFamily="2" charset="-78"/>
              </a:rPr>
              <a:t>ابتد اشریان اولنار و رادیال توسط فشار انگشتان مسدود می شود</a:t>
            </a:r>
            <a:r>
              <a:rPr lang="en-US" sz="3200" dirty="0" smtClean="0">
                <a:cs typeface="B Lotus" pitchFamily="2" charset="-78"/>
              </a:rPr>
              <a:t>( A )</a:t>
            </a:r>
            <a:r>
              <a:rPr lang="fa-IR" sz="3200" dirty="0" smtClean="0">
                <a:cs typeface="B Lotus" pitchFamily="2" charset="-78"/>
              </a:rPr>
              <a:t>.</a:t>
            </a:r>
          </a:p>
        </p:txBody>
      </p:sp>
      <p:sp>
        <p:nvSpPr>
          <p:cNvPr id="9" name="Rectangle 8"/>
          <p:cNvSpPr/>
          <p:nvPr/>
        </p:nvSpPr>
        <p:spPr>
          <a:xfrm>
            <a:off x="1676400" y="2514600"/>
            <a:ext cx="6737742" cy="584775"/>
          </a:xfrm>
          <a:prstGeom prst="rect">
            <a:avLst/>
          </a:prstGeom>
        </p:spPr>
        <p:txBody>
          <a:bodyPr wrap="none">
            <a:spAutoFit/>
          </a:bodyPr>
          <a:lstStyle/>
          <a:p>
            <a:pPr algn="r" rtl="1"/>
            <a:r>
              <a:rPr lang="en-US" sz="3200" dirty="0" smtClean="0">
                <a:cs typeface="B Lotus" pitchFamily="2" charset="-78"/>
              </a:rPr>
              <a:t>  </a:t>
            </a:r>
            <a:r>
              <a:rPr lang="ar-SA" sz="3200" dirty="0" smtClean="0">
                <a:cs typeface="B Lotus" pitchFamily="2" charset="-78"/>
              </a:rPr>
              <a:t>در این وضعیت دست بیمار رنگ پریده است</a:t>
            </a:r>
            <a:r>
              <a:rPr lang="en-US" sz="3200" dirty="0" smtClean="0">
                <a:cs typeface="B Lotus" pitchFamily="2" charset="-78"/>
              </a:rPr>
              <a:t> </a:t>
            </a:r>
            <a:r>
              <a:rPr lang="en-US" sz="2800" dirty="0" smtClean="0">
                <a:cs typeface="B Lotus" pitchFamily="2" charset="-78"/>
              </a:rPr>
              <a:t>( B )</a:t>
            </a:r>
            <a:endParaRPr lang="fa-IR" dirty="0" smtClean="0">
              <a:cs typeface="B Lotus" pitchFamily="2" charset="-78"/>
            </a:endParaRPr>
          </a:p>
        </p:txBody>
      </p:sp>
      <p:sp>
        <p:nvSpPr>
          <p:cNvPr id="10" name="Rectangle 9"/>
          <p:cNvSpPr/>
          <p:nvPr/>
        </p:nvSpPr>
        <p:spPr>
          <a:xfrm>
            <a:off x="304800" y="3048000"/>
            <a:ext cx="8001000" cy="1077218"/>
          </a:xfrm>
          <a:prstGeom prst="rect">
            <a:avLst/>
          </a:prstGeom>
        </p:spPr>
        <p:txBody>
          <a:bodyPr wrap="square">
            <a:spAutoFit/>
          </a:bodyPr>
          <a:lstStyle/>
          <a:p>
            <a:pPr algn="r" rtl="1"/>
            <a:r>
              <a:rPr lang="ar-SA" sz="3200" dirty="0" smtClean="0">
                <a:cs typeface="B Lotus" pitchFamily="2" charset="-78"/>
              </a:rPr>
              <a:t>سپس شریان اولنار آزاد می شود . در صورت سالم بودن شریان اولنار ، رنگ دست بلافاصله صورتی خواهد شد</a:t>
            </a:r>
            <a:r>
              <a:rPr lang="en-US" sz="3200" dirty="0" smtClean="0">
                <a:cs typeface="B Lotus" pitchFamily="2" charset="-78"/>
              </a:rPr>
              <a:t> ( C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blinds(horizontal)">
                                      <p:cBhvr>
                                        <p:cTn id="10" dur="5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in)">
                                      <p:cBhvr>
                                        <p:cTn id="15" dur="500"/>
                                        <p:tgtEl>
                                          <p:spTgt spid="9"/>
                                        </p:tgtEl>
                                      </p:cBhvr>
                                    </p:animEffect>
                                  </p:childTnLst>
                                </p:cTn>
                              </p:par>
                              <p:par>
                                <p:cTn id="16" presetID="4" presetClass="entr" presetSubtype="16" fill="hold" nodeType="with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box(in)">
                                      <p:cBhvr>
                                        <p:cTn id="18" dur="500"/>
                                        <p:tgtEl>
                                          <p:spTgt spid="1028"/>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2000"/>
                                        <p:tgtEl>
                                          <p:spTgt spid="10"/>
                                        </p:tgtEl>
                                      </p:cBhvr>
                                    </p:animEffect>
                                  </p:childTnLst>
                                </p:cTn>
                              </p:par>
                              <p:par>
                                <p:cTn id="24" presetID="8" presetClass="entr" presetSubtype="16" fill="hold" nodeType="withEffect">
                                  <p:stCondLst>
                                    <p:cond delay="0"/>
                                  </p:stCondLst>
                                  <p:childTnLst>
                                    <p:set>
                                      <p:cBhvr>
                                        <p:cTn id="25" dur="1" fill="hold">
                                          <p:stCondLst>
                                            <p:cond delay="0"/>
                                          </p:stCondLst>
                                        </p:cTn>
                                        <p:tgtEl>
                                          <p:spTgt spid="1029"/>
                                        </p:tgtEl>
                                        <p:attrNameLst>
                                          <p:attrName>style.visibility</p:attrName>
                                        </p:attrNameLst>
                                      </p:cBhvr>
                                      <p:to>
                                        <p:strVal val="visible"/>
                                      </p:to>
                                    </p:set>
                                    <p:animEffect transition="in" filter="diamond(in)">
                                      <p:cBhvr>
                                        <p:cTn id="26"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10000">
              <a:srgbClr val="FFB0AF"/>
            </a:gs>
            <a:gs pos="5000">
              <a:schemeClr val="accent2">
                <a:tint val="50000"/>
                <a:satMod val="300000"/>
              </a:schemeClr>
            </a:gs>
            <a:gs pos="15000">
              <a:schemeClr val="accent2">
                <a:tint val="37000"/>
                <a:satMod val="300000"/>
              </a:schemeClr>
            </a:gs>
            <a:gs pos="92000">
              <a:schemeClr val="accent2">
                <a:tint val="15000"/>
                <a:satMod val="350000"/>
              </a:schemeClr>
            </a:gs>
          </a:gsLst>
          <a:lin ang="16200000" scaled="1"/>
        </a:gradFill>
        <a:effectLst/>
      </p:bgPr>
    </p:bg>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fa-IR" smtClean="0"/>
              <a:t>مرحله چهارم</a:t>
            </a:r>
            <a:endParaRPr lang="en-US" smtClean="0"/>
          </a:p>
        </p:txBody>
      </p:sp>
      <p:sp>
        <p:nvSpPr>
          <p:cNvPr id="3" name="Content Placeholder 2"/>
          <p:cNvSpPr>
            <a:spLocks noGrp="1"/>
          </p:cNvSpPr>
          <p:nvPr>
            <p:ph idx="1"/>
          </p:nvPr>
        </p:nvSpPr>
        <p:spPr/>
        <p:txBody>
          <a:bodyPr rtlCol="0">
            <a:normAutofit lnSpcReduction="10000"/>
          </a:bodyPr>
          <a:lstStyle/>
          <a:p>
            <a:pPr algn="r" rtl="1" fontAlgn="auto">
              <a:spcAft>
                <a:spcPts val="0"/>
              </a:spcAft>
              <a:defRPr/>
            </a:pPr>
            <a:r>
              <a:rPr lang="ar-SA" dirty="0" smtClean="0"/>
              <a:t>به میزان </a:t>
            </a:r>
            <a:r>
              <a:rPr lang="en-US" b="1" dirty="0" smtClean="0"/>
              <a:t>HCO3 </a:t>
            </a:r>
            <a:r>
              <a:rPr lang="ar-SA" dirty="0" smtClean="0"/>
              <a:t>توجه کرده در ذهنتان به این سوال پاسخ دهید</a:t>
            </a:r>
            <a:r>
              <a:rPr lang="en-US" dirty="0" smtClean="0"/>
              <a:t> :</a:t>
            </a:r>
          </a:p>
          <a:p>
            <a:pPr algn="r" rtl="1" fontAlgn="auto">
              <a:spcAft>
                <a:spcPts val="0"/>
              </a:spcAft>
              <a:defRPr/>
            </a:pPr>
            <a:r>
              <a:rPr lang="ar-SA" dirty="0" smtClean="0"/>
              <a:t>آیا</a:t>
            </a:r>
            <a:r>
              <a:rPr lang="en-US" dirty="0" smtClean="0"/>
              <a:t> HCO3 </a:t>
            </a:r>
            <a:r>
              <a:rPr lang="ar-SA" dirty="0" smtClean="0"/>
              <a:t>نمایانگر اسیدوز یا آلکالوز متابولیکی بوده و یا طبیعی است ؟ </a:t>
            </a:r>
            <a:endParaRPr lang="en-US" dirty="0" smtClean="0"/>
          </a:p>
          <a:p>
            <a:pPr algn="r" rtl="1" fontAlgn="auto">
              <a:spcAft>
                <a:spcPts val="0"/>
              </a:spcAft>
              <a:defRPr/>
            </a:pPr>
            <a:r>
              <a:rPr lang="ar-SA" dirty="0" smtClean="0"/>
              <a:t>تغییرات </a:t>
            </a:r>
            <a:r>
              <a:rPr lang="en-US" dirty="0" smtClean="0"/>
              <a:t>HCO3 </a:t>
            </a:r>
            <a:r>
              <a:rPr lang="ar-SA" dirty="0" smtClean="0"/>
              <a:t>نسبت مستقیم با تغییرات</a:t>
            </a:r>
            <a:r>
              <a:rPr lang="en-US" dirty="0" smtClean="0"/>
              <a:t> PH </a:t>
            </a:r>
            <a:r>
              <a:rPr lang="ar-SA" dirty="0" smtClean="0"/>
              <a:t>دارد . مقدار طبیعی آن بین </a:t>
            </a:r>
            <a:r>
              <a:rPr lang="en-US" dirty="0" smtClean="0"/>
              <a:t>26 – 22 </a:t>
            </a:r>
            <a:r>
              <a:rPr lang="en-US" dirty="0" err="1" smtClean="0"/>
              <a:t>mEq</a:t>
            </a:r>
            <a:r>
              <a:rPr lang="en-US" dirty="0" smtClean="0"/>
              <a:t>/L </a:t>
            </a:r>
            <a:r>
              <a:rPr lang="ar-SA" dirty="0" smtClean="0"/>
              <a:t>است . </a:t>
            </a:r>
            <a:endParaRPr lang="en-US" dirty="0" smtClean="0"/>
          </a:p>
          <a:p>
            <a:pPr algn="r" rtl="1" fontAlgn="auto">
              <a:spcAft>
                <a:spcPts val="0"/>
              </a:spcAft>
              <a:defRPr/>
            </a:pPr>
            <a:r>
              <a:rPr lang="ar-SA" dirty="0" smtClean="0"/>
              <a:t>مقادیر بیش از </a:t>
            </a:r>
            <a:r>
              <a:rPr lang="en-US" dirty="0" smtClean="0"/>
              <a:t>26 </a:t>
            </a:r>
            <a:r>
              <a:rPr lang="en-US" dirty="0" err="1" smtClean="0"/>
              <a:t>mEq</a:t>
            </a:r>
            <a:r>
              <a:rPr lang="en-US" dirty="0" smtClean="0"/>
              <a:t>/L </a:t>
            </a:r>
            <a:r>
              <a:rPr lang="ar-SA" dirty="0" smtClean="0"/>
              <a:t>نمایانگر </a:t>
            </a:r>
            <a:r>
              <a:rPr lang="ar-SA" b="1" dirty="0" smtClean="0"/>
              <a:t>آلکلوز متابولیک </a:t>
            </a:r>
            <a:r>
              <a:rPr lang="ar-SA" dirty="0" smtClean="0"/>
              <a:t>و مقادیر کمتر از </a:t>
            </a:r>
            <a:r>
              <a:rPr lang="en-US" dirty="0" smtClean="0"/>
              <a:t>22 </a:t>
            </a:r>
            <a:r>
              <a:rPr lang="en-US" dirty="0" err="1" smtClean="0"/>
              <a:t>mEq</a:t>
            </a:r>
            <a:r>
              <a:rPr lang="en-US" dirty="0" smtClean="0"/>
              <a:t>/L </a:t>
            </a:r>
            <a:r>
              <a:rPr lang="ar-SA" dirty="0" smtClean="0"/>
              <a:t>نشان دهنده </a:t>
            </a:r>
            <a:r>
              <a:rPr lang="ar-SA" b="1" dirty="0" smtClean="0"/>
              <a:t>اسیدوز متابولیک </a:t>
            </a:r>
            <a:r>
              <a:rPr lang="ar-SA" dirty="0" smtClean="0"/>
              <a:t>است</a:t>
            </a:r>
            <a:r>
              <a:rPr lang="en-US" dirty="0" smtClean="0"/>
              <a:t> .</a:t>
            </a:r>
          </a:p>
          <a:p>
            <a:pPr algn="r" rtl="1" fontAlgn="auto">
              <a:spcAft>
                <a:spcPts val="0"/>
              </a:spcAft>
              <a:defRPr/>
            </a:pPr>
            <a:endParaRPr lang="en-US" dirty="0"/>
          </a:p>
        </p:txBody>
      </p:sp>
    </p:spTree>
  </p:cSld>
  <p:clrMapOvr>
    <a:masterClrMapping/>
  </p:clrMapOvr>
  <p:transition spd="slow">
    <p:randomBar dir="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31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7.51 </a:t>
            </a:r>
          </a:p>
          <a:p>
            <a:pPr fontAlgn="auto">
              <a:spcBef>
                <a:spcPts val="0"/>
              </a:spcBef>
              <a:spcAft>
                <a:spcPts val="0"/>
              </a:spcAft>
              <a:defRPr/>
            </a:pPr>
            <a:r>
              <a:rPr lang="en-US" sz="2800" dirty="0"/>
              <a:t>Pa</a:t>
            </a:r>
            <a:r>
              <a:rPr lang="pl-PL" sz="2800" dirty="0"/>
              <a:t>CO2</a:t>
            </a:r>
            <a:r>
              <a:rPr lang="en-US" sz="2800" dirty="0"/>
              <a:t>=</a:t>
            </a:r>
            <a:r>
              <a:rPr lang="pl-PL" sz="2800" dirty="0"/>
              <a:t> 39.4 </a:t>
            </a:r>
          </a:p>
          <a:p>
            <a:pPr fontAlgn="auto">
              <a:spcBef>
                <a:spcPts val="0"/>
              </a:spcBef>
              <a:spcAft>
                <a:spcPts val="0"/>
              </a:spcAft>
              <a:defRPr/>
            </a:pPr>
            <a:r>
              <a:rPr lang="pl-PL" sz="2800" dirty="0"/>
              <a:t>HCO3</a:t>
            </a:r>
            <a:r>
              <a:rPr lang="en-US" sz="2800" dirty="0"/>
              <a:t>=</a:t>
            </a:r>
            <a:r>
              <a:rPr lang="pl-PL" sz="2800" dirty="0"/>
              <a:t> 31.3 </a:t>
            </a:r>
          </a:p>
          <a:p>
            <a:pPr fontAlgn="auto">
              <a:spcBef>
                <a:spcPts val="0"/>
              </a:spcBef>
              <a:spcAft>
                <a:spcPts val="0"/>
              </a:spcAft>
              <a:defRPr/>
            </a:pPr>
            <a:r>
              <a:rPr lang="pl-PL" sz="2800" dirty="0"/>
              <a:t>B.E</a:t>
            </a:r>
            <a:r>
              <a:rPr lang="en-US" sz="2800" dirty="0"/>
              <a:t>=</a:t>
            </a:r>
            <a:r>
              <a:rPr lang="pl-PL" sz="2800" dirty="0"/>
              <a:t> +7.5 </a:t>
            </a:r>
          </a:p>
          <a:p>
            <a:pPr fontAlgn="auto">
              <a:spcBef>
                <a:spcPts val="0"/>
              </a:spcBef>
              <a:spcAft>
                <a:spcPts val="0"/>
              </a:spcAft>
              <a:defRPr/>
            </a:pPr>
            <a:r>
              <a:rPr lang="en-US" sz="2800" dirty="0"/>
              <a:t>Pa</a:t>
            </a:r>
            <a:r>
              <a:rPr lang="pl-PL" sz="2800" dirty="0"/>
              <a:t>O2</a:t>
            </a:r>
            <a:r>
              <a:rPr lang="en-US" sz="2800" dirty="0"/>
              <a:t>=</a:t>
            </a:r>
            <a:r>
              <a:rPr lang="pl-PL" sz="2800" dirty="0"/>
              <a:t> 77.3</a:t>
            </a:r>
          </a:p>
        </p:txBody>
      </p:sp>
      <p:sp>
        <p:nvSpPr>
          <p:cNvPr id="5" name="Rectangle 4"/>
          <p:cNvSpPr/>
          <p:nvPr/>
        </p:nvSpPr>
        <p:spPr>
          <a:xfrm>
            <a:off x="2590800" y="4949825"/>
            <a:ext cx="6248400" cy="522288"/>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a:latin typeface="+mn-lt"/>
                <a:cs typeface="+mn-cs"/>
              </a:rPr>
              <a:t>Metabolic Alkalosis with hypoxemia</a:t>
            </a:r>
          </a:p>
        </p:txBody>
      </p:sp>
      <p:sp>
        <p:nvSpPr>
          <p:cNvPr id="6" name="Rectangle 5"/>
          <p:cNvSpPr/>
          <p:nvPr/>
        </p:nvSpPr>
        <p:spPr>
          <a:xfrm>
            <a:off x="6781800" y="1600200"/>
            <a:ext cx="2057400" cy="224631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7.18 </a:t>
            </a:r>
          </a:p>
          <a:p>
            <a:pPr fontAlgn="auto">
              <a:spcBef>
                <a:spcPts val="0"/>
              </a:spcBef>
              <a:spcAft>
                <a:spcPts val="0"/>
              </a:spcAft>
              <a:defRPr/>
            </a:pPr>
            <a:r>
              <a:rPr lang="en-US" sz="2800" dirty="0"/>
              <a:t>Pa</a:t>
            </a:r>
            <a:r>
              <a:rPr lang="pl-PL" sz="2800" dirty="0"/>
              <a:t>CO2</a:t>
            </a:r>
            <a:r>
              <a:rPr lang="en-US" sz="2800" dirty="0"/>
              <a:t>=</a:t>
            </a:r>
            <a:r>
              <a:rPr lang="pl-PL" sz="2800" dirty="0"/>
              <a:t> 42.0 </a:t>
            </a:r>
          </a:p>
          <a:p>
            <a:pPr fontAlgn="auto">
              <a:spcBef>
                <a:spcPts val="0"/>
              </a:spcBef>
              <a:spcAft>
                <a:spcPts val="0"/>
              </a:spcAft>
              <a:defRPr/>
            </a:pPr>
            <a:r>
              <a:rPr lang="pl-PL" sz="2800" dirty="0"/>
              <a:t>HCO3</a:t>
            </a:r>
            <a:r>
              <a:rPr lang="en-US" sz="2800" dirty="0"/>
              <a:t>=</a:t>
            </a:r>
            <a:r>
              <a:rPr lang="pl-PL" sz="2800" dirty="0"/>
              <a:t> 15.0 </a:t>
            </a:r>
          </a:p>
          <a:p>
            <a:pPr fontAlgn="auto">
              <a:spcBef>
                <a:spcPts val="0"/>
              </a:spcBef>
              <a:spcAft>
                <a:spcPts val="0"/>
              </a:spcAft>
              <a:defRPr/>
            </a:pPr>
            <a:r>
              <a:rPr lang="pl-PL" sz="2800" dirty="0"/>
              <a:t>B.E</a:t>
            </a:r>
            <a:r>
              <a:rPr lang="en-US" sz="2800" dirty="0"/>
              <a:t>=</a:t>
            </a:r>
            <a:r>
              <a:rPr lang="pl-PL" sz="2800" dirty="0"/>
              <a:t> -12.5 </a:t>
            </a:r>
          </a:p>
          <a:p>
            <a:pPr fontAlgn="auto">
              <a:spcBef>
                <a:spcPts val="0"/>
              </a:spcBef>
              <a:spcAft>
                <a:spcPts val="0"/>
              </a:spcAft>
              <a:defRPr/>
            </a:pPr>
            <a:r>
              <a:rPr lang="en-US" sz="2800" dirty="0"/>
              <a:t>Pa</a:t>
            </a:r>
            <a:r>
              <a:rPr lang="pl-PL" sz="2800" dirty="0"/>
              <a:t>O2</a:t>
            </a:r>
            <a:r>
              <a:rPr lang="en-US" sz="2800" dirty="0"/>
              <a:t>=</a:t>
            </a:r>
            <a:r>
              <a:rPr lang="pl-PL" sz="2800" dirty="0"/>
              <a:t> 69.0 </a:t>
            </a:r>
          </a:p>
        </p:txBody>
      </p:sp>
      <p:sp>
        <p:nvSpPr>
          <p:cNvPr id="7" name="Rectangle 6"/>
          <p:cNvSpPr/>
          <p:nvPr/>
        </p:nvSpPr>
        <p:spPr>
          <a:xfrm>
            <a:off x="457200" y="2514600"/>
            <a:ext cx="6248400" cy="523875"/>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fontAlgn="auto">
              <a:spcBef>
                <a:spcPts val="0"/>
              </a:spcBef>
              <a:spcAft>
                <a:spcPts val="0"/>
              </a:spcAft>
              <a:defRPr/>
            </a:pPr>
            <a:r>
              <a:rPr lang="en-US" sz="2800" dirty="0">
                <a:latin typeface="+mn-lt"/>
                <a:cs typeface="+mn-cs"/>
              </a:rPr>
              <a:t>Metabolic</a:t>
            </a:r>
            <a:r>
              <a:rPr lang="en-US" sz="2800" dirty="0">
                <a:solidFill>
                  <a:schemeClr val="tx2">
                    <a:lumMod val="40000"/>
                    <a:lumOff val="60000"/>
                  </a:schemeClr>
                </a:solidFill>
                <a:latin typeface="+mn-lt"/>
                <a:cs typeface="+mn-cs"/>
              </a:rPr>
              <a:t> </a:t>
            </a:r>
            <a:r>
              <a:rPr lang="en-US" sz="2800" dirty="0">
                <a:latin typeface="+mn-lt"/>
                <a:cs typeface="+mn-cs"/>
              </a:rPr>
              <a:t>Acidosis with hypoxemia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10000">
              <a:srgbClr val="FFB0AF"/>
            </a:gs>
            <a:gs pos="5000">
              <a:schemeClr val="accent2">
                <a:tint val="50000"/>
                <a:satMod val="300000"/>
              </a:schemeClr>
            </a:gs>
            <a:gs pos="0">
              <a:schemeClr val="accent2">
                <a:tint val="37000"/>
                <a:satMod val="300000"/>
              </a:schemeClr>
            </a:gs>
            <a:gs pos="55000">
              <a:schemeClr val="tx2">
                <a:lumMod val="20000"/>
                <a:lumOff val="80000"/>
              </a:schemeClr>
            </a:gs>
          </a:gsLst>
          <a:lin ang="16200000" scaled="1"/>
        </a:gradFill>
        <a:effectLst/>
      </p:bgPr>
    </p:bg>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fa-IR" smtClean="0"/>
              <a:t>مرحله پنجم</a:t>
            </a:r>
            <a:endParaRPr lang="en-US" smtClean="0"/>
          </a:p>
        </p:txBody>
      </p:sp>
      <p:sp>
        <p:nvSpPr>
          <p:cNvPr id="66563" name="Content Placeholder 2"/>
          <p:cNvSpPr>
            <a:spLocks noGrp="1"/>
          </p:cNvSpPr>
          <p:nvPr>
            <p:ph idx="1"/>
          </p:nvPr>
        </p:nvSpPr>
        <p:spPr/>
        <p:txBody>
          <a:bodyPr/>
          <a:lstStyle/>
          <a:p>
            <a:pPr algn="r" rtl="1"/>
            <a:r>
              <a:rPr lang="fa-IR" smtClean="0"/>
              <a:t>ب</a:t>
            </a:r>
            <a:r>
              <a:rPr lang="ar-SA" smtClean="0"/>
              <a:t>ه مقدار </a:t>
            </a:r>
            <a:r>
              <a:rPr lang="en-US" b="1" smtClean="0"/>
              <a:t>BE </a:t>
            </a:r>
            <a:r>
              <a:rPr lang="ar-SA" smtClean="0"/>
              <a:t>توجه کنید و به این سوال در ذهن خود پاسخ دهید</a:t>
            </a:r>
            <a:r>
              <a:rPr lang="en-US" smtClean="0"/>
              <a:t> :</a:t>
            </a:r>
          </a:p>
          <a:p>
            <a:pPr algn="r" rtl="1"/>
            <a:r>
              <a:rPr lang="ar-SA" smtClean="0"/>
              <a:t>آیا مقدار آن در حدود طبیعی است یا خیر ؟</a:t>
            </a:r>
            <a:endParaRPr lang="en-US" smtClean="0"/>
          </a:p>
          <a:p>
            <a:pPr algn="r" rtl="1"/>
            <a:r>
              <a:rPr lang="ar-SA" smtClean="0"/>
              <a:t>این معیار، در تفسیر علت اسیدوز – آلکالوز با منشا</a:t>
            </a:r>
            <a:r>
              <a:rPr lang="fa-IR" smtClean="0"/>
              <a:t>ء</a:t>
            </a:r>
            <a:r>
              <a:rPr lang="ar-SA" smtClean="0"/>
              <a:t> متابولیک، معتبر تر و دقیق تر از یون بیکربنات است . </a:t>
            </a:r>
            <a:endParaRPr lang="fa-IR" smtClean="0"/>
          </a:p>
          <a:p>
            <a:pPr algn="r" rtl="1"/>
            <a:r>
              <a:rPr lang="ar-SA" smtClean="0"/>
              <a:t>در صورتی که بیش از </a:t>
            </a:r>
            <a:r>
              <a:rPr lang="en-US" smtClean="0"/>
              <a:t>2+ </a:t>
            </a:r>
            <a:r>
              <a:rPr lang="ar-SA" smtClean="0"/>
              <a:t>باشد نمایانگر </a:t>
            </a:r>
            <a:r>
              <a:rPr lang="ar-SA" b="1" smtClean="0"/>
              <a:t>آلکالوز متابولیک </a:t>
            </a:r>
            <a:r>
              <a:rPr lang="ar-SA" smtClean="0"/>
              <a:t>است و اگر کمتر از </a:t>
            </a:r>
            <a:r>
              <a:rPr lang="en-US" smtClean="0"/>
              <a:t>2- </a:t>
            </a:r>
            <a:r>
              <a:rPr lang="ar-SA" smtClean="0"/>
              <a:t>باشد نمایانگر </a:t>
            </a:r>
            <a:r>
              <a:rPr lang="ar-SA" b="1" smtClean="0"/>
              <a:t>اسیدوز متابولیک </a:t>
            </a:r>
            <a:r>
              <a:rPr lang="ar-SA" smtClean="0"/>
              <a:t>است</a:t>
            </a:r>
            <a:r>
              <a:rPr lang="en-US" smtClean="0"/>
              <a:t> .</a:t>
            </a:r>
          </a:p>
          <a:p>
            <a:pPr algn="r"/>
            <a:endParaRPr lang="en-US" smtClean="0"/>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31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7.51 </a:t>
            </a:r>
          </a:p>
          <a:p>
            <a:pPr fontAlgn="auto">
              <a:spcBef>
                <a:spcPts val="0"/>
              </a:spcBef>
              <a:spcAft>
                <a:spcPts val="0"/>
              </a:spcAft>
              <a:defRPr/>
            </a:pPr>
            <a:r>
              <a:rPr lang="en-US" sz="2800" dirty="0"/>
              <a:t>Pa</a:t>
            </a:r>
            <a:r>
              <a:rPr lang="pl-PL" sz="2800" dirty="0"/>
              <a:t>CO2</a:t>
            </a:r>
            <a:r>
              <a:rPr lang="en-US" sz="2800" dirty="0"/>
              <a:t>=</a:t>
            </a:r>
            <a:r>
              <a:rPr lang="pl-PL" sz="2800" dirty="0"/>
              <a:t> 39.4 </a:t>
            </a:r>
          </a:p>
          <a:p>
            <a:pPr fontAlgn="auto">
              <a:spcBef>
                <a:spcPts val="0"/>
              </a:spcBef>
              <a:spcAft>
                <a:spcPts val="0"/>
              </a:spcAft>
              <a:defRPr/>
            </a:pPr>
            <a:r>
              <a:rPr lang="pl-PL" sz="2800" dirty="0"/>
              <a:t>HCO3</a:t>
            </a:r>
            <a:r>
              <a:rPr lang="en-US" sz="2800" dirty="0"/>
              <a:t>=</a:t>
            </a:r>
            <a:r>
              <a:rPr lang="pl-PL" sz="2800" dirty="0"/>
              <a:t> 31.3 </a:t>
            </a:r>
          </a:p>
          <a:p>
            <a:pPr fontAlgn="auto">
              <a:spcBef>
                <a:spcPts val="0"/>
              </a:spcBef>
              <a:spcAft>
                <a:spcPts val="0"/>
              </a:spcAft>
              <a:defRPr/>
            </a:pPr>
            <a:r>
              <a:rPr lang="pl-PL" sz="2800" dirty="0"/>
              <a:t>B.E</a:t>
            </a:r>
            <a:r>
              <a:rPr lang="en-US" sz="2800" dirty="0"/>
              <a:t>=</a:t>
            </a:r>
            <a:r>
              <a:rPr lang="pl-PL" sz="2800" dirty="0"/>
              <a:t> +7.5 </a:t>
            </a:r>
          </a:p>
          <a:p>
            <a:pPr fontAlgn="auto">
              <a:spcBef>
                <a:spcPts val="0"/>
              </a:spcBef>
              <a:spcAft>
                <a:spcPts val="0"/>
              </a:spcAft>
              <a:defRPr/>
            </a:pPr>
            <a:r>
              <a:rPr lang="en-US" sz="2800" dirty="0"/>
              <a:t>Pa</a:t>
            </a:r>
            <a:r>
              <a:rPr lang="pl-PL" sz="2800" dirty="0"/>
              <a:t>O2</a:t>
            </a:r>
            <a:r>
              <a:rPr lang="en-US" sz="2800" dirty="0"/>
              <a:t>=</a:t>
            </a:r>
            <a:r>
              <a:rPr lang="pl-PL" sz="2800" dirty="0"/>
              <a:t> 77.3</a:t>
            </a:r>
          </a:p>
        </p:txBody>
      </p:sp>
      <p:sp>
        <p:nvSpPr>
          <p:cNvPr id="5" name="Rectangle 4"/>
          <p:cNvSpPr/>
          <p:nvPr/>
        </p:nvSpPr>
        <p:spPr>
          <a:xfrm>
            <a:off x="2590800" y="4840288"/>
            <a:ext cx="6248400" cy="522287"/>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a:latin typeface="+mn-lt"/>
                <a:cs typeface="+mn-cs"/>
              </a:rPr>
              <a:t>Metabolic Alkalosis with hypoxemia</a:t>
            </a:r>
          </a:p>
        </p:txBody>
      </p:sp>
      <p:sp>
        <p:nvSpPr>
          <p:cNvPr id="6" name="Rectangle 5"/>
          <p:cNvSpPr/>
          <p:nvPr/>
        </p:nvSpPr>
        <p:spPr>
          <a:xfrm>
            <a:off x="6858000" y="1524000"/>
            <a:ext cx="2057400" cy="224631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en-US" sz="2800" dirty="0"/>
              <a:t>P</a:t>
            </a:r>
            <a:r>
              <a:rPr lang="pl-PL" sz="2800" dirty="0"/>
              <a:t>H</a:t>
            </a:r>
            <a:r>
              <a:rPr lang="en-US" sz="2800" dirty="0"/>
              <a:t>=</a:t>
            </a:r>
            <a:r>
              <a:rPr lang="pl-PL" sz="2800" dirty="0"/>
              <a:t> 7.18 </a:t>
            </a:r>
          </a:p>
          <a:p>
            <a:pPr fontAlgn="auto">
              <a:spcBef>
                <a:spcPts val="0"/>
              </a:spcBef>
              <a:spcAft>
                <a:spcPts val="0"/>
              </a:spcAft>
              <a:defRPr/>
            </a:pPr>
            <a:r>
              <a:rPr lang="en-US" sz="2800" dirty="0"/>
              <a:t>Pa</a:t>
            </a:r>
            <a:r>
              <a:rPr lang="pl-PL" sz="2800" dirty="0"/>
              <a:t>CO2</a:t>
            </a:r>
            <a:r>
              <a:rPr lang="en-US" sz="2800" dirty="0"/>
              <a:t>=</a:t>
            </a:r>
            <a:r>
              <a:rPr lang="pl-PL" sz="2800" dirty="0"/>
              <a:t> 42.0 </a:t>
            </a:r>
          </a:p>
          <a:p>
            <a:pPr fontAlgn="auto">
              <a:spcBef>
                <a:spcPts val="0"/>
              </a:spcBef>
              <a:spcAft>
                <a:spcPts val="0"/>
              </a:spcAft>
              <a:defRPr/>
            </a:pPr>
            <a:r>
              <a:rPr lang="pl-PL" sz="2800" dirty="0"/>
              <a:t>HCO3</a:t>
            </a:r>
            <a:r>
              <a:rPr lang="en-US" sz="2800" dirty="0"/>
              <a:t>=</a:t>
            </a:r>
            <a:r>
              <a:rPr lang="pl-PL" sz="2800" dirty="0"/>
              <a:t> 15.0 </a:t>
            </a:r>
          </a:p>
          <a:p>
            <a:pPr fontAlgn="auto">
              <a:spcBef>
                <a:spcPts val="0"/>
              </a:spcBef>
              <a:spcAft>
                <a:spcPts val="0"/>
              </a:spcAft>
              <a:defRPr/>
            </a:pPr>
            <a:r>
              <a:rPr lang="pl-PL" sz="2800" dirty="0"/>
              <a:t>B.E</a:t>
            </a:r>
            <a:r>
              <a:rPr lang="en-US" sz="2800" dirty="0"/>
              <a:t>=</a:t>
            </a:r>
            <a:r>
              <a:rPr lang="pl-PL" sz="2800" dirty="0"/>
              <a:t> -12.5 </a:t>
            </a:r>
          </a:p>
          <a:p>
            <a:pPr fontAlgn="auto">
              <a:spcBef>
                <a:spcPts val="0"/>
              </a:spcBef>
              <a:spcAft>
                <a:spcPts val="0"/>
              </a:spcAft>
              <a:defRPr/>
            </a:pPr>
            <a:r>
              <a:rPr lang="en-US" sz="2800" dirty="0"/>
              <a:t>Pa</a:t>
            </a:r>
            <a:r>
              <a:rPr lang="pl-PL" sz="2800" dirty="0"/>
              <a:t>O2</a:t>
            </a:r>
            <a:r>
              <a:rPr lang="en-US" sz="2800" dirty="0"/>
              <a:t>=</a:t>
            </a:r>
            <a:r>
              <a:rPr lang="pl-PL" sz="2800" dirty="0"/>
              <a:t> 69.0 </a:t>
            </a:r>
          </a:p>
        </p:txBody>
      </p:sp>
      <p:sp>
        <p:nvSpPr>
          <p:cNvPr id="7" name="Rectangle 6"/>
          <p:cNvSpPr/>
          <p:nvPr/>
        </p:nvSpPr>
        <p:spPr>
          <a:xfrm>
            <a:off x="533400" y="2438400"/>
            <a:ext cx="6248400" cy="523875"/>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fontAlgn="auto">
              <a:spcBef>
                <a:spcPts val="0"/>
              </a:spcBef>
              <a:spcAft>
                <a:spcPts val="0"/>
              </a:spcAft>
              <a:defRPr/>
            </a:pPr>
            <a:r>
              <a:rPr lang="en-US" sz="2800" dirty="0">
                <a:latin typeface="+mn-lt"/>
                <a:cs typeface="+mn-cs"/>
              </a:rPr>
              <a:t>Metabolic</a:t>
            </a:r>
            <a:r>
              <a:rPr lang="en-US" sz="2800" dirty="0">
                <a:solidFill>
                  <a:schemeClr val="tx2">
                    <a:lumMod val="40000"/>
                    <a:lumOff val="60000"/>
                  </a:schemeClr>
                </a:solidFill>
                <a:latin typeface="+mn-lt"/>
                <a:cs typeface="+mn-cs"/>
              </a:rPr>
              <a:t> </a:t>
            </a:r>
            <a:r>
              <a:rPr lang="en-US" sz="2800" dirty="0">
                <a:latin typeface="+mn-lt"/>
                <a:cs typeface="+mn-cs"/>
              </a:rPr>
              <a:t>Acidosis with hypoxemia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10000">
              <a:srgbClr val="FFB0AF"/>
            </a:gs>
            <a:gs pos="5000">
              <a:schemeClr val="accent2">
                <a:tint val="50000"/>
                <a:satMod val="300000"/>
              </a:schemeClr>
            </a:gs>
            <a:gs pos="0">
              <a:schemeClr val="accent2">
                <a:tint val="37000"/>
                <a:satMod val="300000"/>
              </a:schemeClr>
            </a:gs>
            <a:gs pos="55000">
              <a:schemeClr val="tx2">
                <a:lumMod val="20000"/>
                <a:lumOff val="80000"/>
              </a:schemeClr>
            </a:gs>
          </a:gsLst>
        </a:gradFill>
        <a:effectLst/>
      </p:bgPr>
    </p:bg>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fa-IR" smtClean="0"/>
              <a:t>مرحله ششم</a:t>
            </a:r>
            <a:endParaRPr lang="en-US" smtClean="0"/>
          </a:p>
        </p:txBody>
      </p:sp>
      <p:sp>
        <p:nvSpPr>
          <p:cNvPr id="68611" name="Content Placeholder 2"/>
          <p:cNvSpPr>
            <a:spLocks noGrp="1"/>
          </p:cNvSpPr>
          <p:nvPr>
            <p:ph idx="1"/>
          </p:nvPr>
        </p:nvSpPr>
        <p:spPr>
          <a:gradFill>
            <a:gsLst>
              <a:gs pos="10000">
                <a:srgbClr val="FFB0AF"/>
              </a:gs>
              <a:gs pos="5000">
                <a:schemeClr val="accent2">
                  <a:tint val="50000"/>
                  <a:satMod val="300000"/>
                </a:schemeClr>
              </a:gs>
              <a:gs pos="15000">
                <a:schemeClr val="accent2">
                  <a:tint val="37000"/>
                  <a:satMod val="300000"/>
                </a:schemeClr>
              </a:gs>
              <a:gs pos="92000">
                <a:schemeClr val="accent2">
                  <a:tint val="15000"/>
                  <a:satMod val="350000"/>
                </a:schemeClr>
              </a:gs>
            </a:gsLst>
            <a:lin ang="16200000" scaled="1"/>
          </a:gradFill>
        </p:spPr>
        <p:txBody>
          <a:bodyPr/>
          <a:lstStyle/>
          <a:p>
            <a:pPr algn="r" rtl="1"/>
            <a:r>
              <a:rPr lang="ar-SA" dirty="0" smtClean="0"/>
              <a:t>مجددا به </a:t>
            </a:r>
            <a:r>
              <a:rPr lang="en-US" b="1" dirty="0" smtClean="0"/>
              <a:t>PH </a:t>
            </a:r>
            <a:r>
              <a:rPr lang="ar-SA" dirty="0" smtClean="0"/>
              <a:t>نگاه کنید و به این سوال در ذهن خود پاسخ دهید</a:t>
            </a:r>
            <a:r>
              <a:rPr lang="en-US" dirty="0" smtClean="0"/>
              <a:t> :</a:t>
            </a:r>
          </a:p>
          <a:p>
            <a:pPr algn="r" rtl="1"/>
            <a:r>
              <a:rPr lang="ar-SA" dirty="0" smtClean="0"/>
              <a:t>آیا</a:t>
            </a:r>
            <a:r>
              <a:rPr lang="en-US" dirty="0" smtClean="0"/>
              <a:t> PH </a:t>
            </a:r>
            <a:r>
              <a:rPr lang="ar-SA" dirty="0" smtClean="0"/>
              <a:t>نمایانگر حالت جبران شده است یا بدون جبران ؟</a:t>
            </a:r>
            <a:endParaRPr lang="en-US" dirty="0" smtClean="0"/>
          </a:p>
          <a:p>
            <a:pPr algn="r" rtl="1"/>
            <a:r>
              <a:rPr lang="ar-SA" dirty="0" smtClean="0"/>
              <a:t>در زمان تفسیر</a:t>
            </a:r>
            <a:r>
              <a:rPr lang="en-US" dirty="0" smtClean="0"/>
              <a:t> ABG </a:t>
            </a:r>
            <a:r>
              <a:rPr lang="ar-SA" dirty="0" smtClean="0"/>
              <a:t>ممکن است با یکی از 3 حالت زیر روبرو شوید</a:t>
            </a:r>
            <a:r>
              <a:rPr lang="en-US" dirty="0" smtClean="0"/>
              <a:t> :</a:t>
            </a:r>
            <a:endParaRPr lang="fa-IR" dirty="0" smtClean="0"/>
          </a:p>
          <a:p>
            <a:pPr algn="r" rtl="1">
              <a:buFont typeface="Arial" pitchFamily="34" charset="0"/>
              <a:buNone/>
            </a:pPr>
            <a:r>
              <a:rPr lang="ar-SA" b="1" dirty="0" smtClean="0"/>
              <a:t>الف ) بدون جبران</a:t>
            </a:r>
            <a:endParaRPr lang="en-US" dirty="0" smtClean="0"/>
          </a:p>
          <a:p>
            <a:pPr algn="r" rtl="1">
              <a:buFont typeface="Arial" pitchFamily="34" charset="0"/>
              <a:buNone/>
            </a:pPr>
            <a:r>
              <a:rPr lang="ar-SA" b="1" dirty="0" smtClean="0"/>
              <a:t>ب ) جبران ناقص</a:t>
            </a:r>
            <a:endParaRPr lang="en-US" dirty="0" smtClean="0"/>
          </a:p>
          <a:p>
            <a:pPr algn="r" rtl="1">
              <a:buFont typeface="Arial" pitchFamily="34" charset="0"/>
              <a:buNone/>
            </a:pPr>
            <a:r>
              <a:rPr lang="ar-SA" b="1" dirty="0" smtClean="0"/>
              <a:t>ج ) جبران کامل</a:t>
            </a:r>
            <a:endParaRPr lang="en-US" dirty="0" smtClean="0"/>
          </a:p>
          <a:p>
            <a:pPr algn="r" rtl="1"/>
            <a:endParaRPr lang="en-US" dirty="0" smtClean="0"/>
          </a:p>
          <a:p>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10000">
              <a:srgbClr val="FFB0AF"/>
            </a:gs>
            <a:gs pos="5000">
              <a:schemeClr val="accent2">
                <a:tint val="50000"/>
                <a:satMod val="300000"/>
              </a:schemeClr>
            </a:gs>
            <a:gs pos="0">
              <a:schemeClr val="accent2">
                <a:tint val="37000"/>
                <a:satMod val="300000"/>
              </a:schemeClr>
            </a:gs>
            <a:gs pos="55000">
              <a:schemeClr val="tx2">
                <a:lumMod val="20000"/>
                <a:lumOff val="80000"/>
              </a:schemeClr>
            </a:gs>
          </a:gsLst>
        </a:gradFill>
        <a:effectLst/>
      </p:bgPr>
    </p:bg>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endParaRPr lang="en-US" smtClean="0"/>
          </a:p>
        </p:txBody>
      </p:sp>
      <p:sp>
        <p:nvSpPr>
          <p:cNvPr id="69635" name="Content Placeholder 2"/>
          <p:cNvSpPr>
            <a:spLocks noGrp="1"/>
          </p:cNvSpPr>
          <p:nvPr>
            <p:ph idx="1"/>
          </p:nvPr>
        </p:nvSpPr>
        <p:spPr/>
        <p:txBody>
          <a:bodyPr/>
          <a:lstStyle/>
          <a:p>
            <a:endParaRPr lang="en-US" smtClean="0"/>
          </a:p>
        </p:txBody>
      </p:sp>
      <p:pic>
        <p:nvPicPr>
          <p:cNvPr id="69636" name="Picture 2"/>
          <p:cNvPicPr>
            <a:picLocks noChangeAspect="1" noChangeArrowheads="1"/>
          </p:cNvPicPr>
          <p:nvPr/>
        </p:nvPicPr>
        <p:blipFill>
          <a:blip r:embed="rId2">
            <a:lum bright="-10000" contrast="10000"/>
          </a:blip>
          <a:srcRect/>
          <a:stretch>
            <a:fillRect/>
          </a:stretch>
        </p:blipFill>
        <p:spPr bwMode="auto">
          <a:xfrm>
            <a:off x="152400" y="914400"/>
            <a:ext cx="8839200" cy="3048000"/>
          </a:xfrm>
          <a:prstGeom prst="rect">
            <a:avLst/>
          </a:prstGeom>
          <a:noFill/>
          <a:ln w="9525">
            <a:noFill/>
            <a:miter lim="800000"/>
            <a:headEnd/>
            <a:tailEnd/>
          </a:ln>
        </p:spPr>
      </p:pic>
      <p:pic>
        <p:nvPicPr>
          <p:cNvPr id="5" name="Picture 3"/>
          <p:cNvPicPr>
            <a:picLocks noChangeAspect="1" noChangeArrowheads="1"/>
          </p:cNvPicPr>
          <p:nvPr/>
        </p:nvPicPr>
        <p:blipFill>
          <a:blip r:embed="rId3">
            <a:duotone>
              <a:prstClr val="black"/>
              <a:srgbClr val="D9C3A5">
                <a:tint val="50000"/>
                <a:satMod val="180000"/>
              </a:srgbClr>
            </a:duotone>
          </a:blip>
          <a:srcRect l="7812" t="10151" r="12500" b="11519"/>
          <a:stretch>
            <a:fillRect/>
          </a:stretch>
        </p:blipFill>
        <p:spPr bwMode="auto">
          <a:xfrm>
            <a:off x="2590800" y="4038600"/>
            <a:ext cx="3886200" cy="2590800"/>
          </a:xfrm>
          <a:prstGeom prst="rect">
            <a:avLst/>
          </a:prstGeom>
          <a:noFill/>
          <a:ln w="9525">
            <a:solidFill>
              <a:srgbClr val="C00000"/>
            </a:solid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10000">
              <a:srgbClr val="FFB0AF"/>
            </a:gs>
            <a:gs pos="5000">
              <a:schemeClr val="accent2">
                <a:tint val="50000"/>
                <a:satMod val="300000"/>
              </a:schemeClr>
            </a:gs>
            <a:gs pos="0">
              <a:schemeClr val="accent2">
                <a:tint val="37000"/>
                <a:satMod val="300000"/>
              </a:schemeClr>
            </a:gs>
            <a:gs pos="55000">
              <a:schemeClr val="tx2">
                <a:lumMod val="20000"/>
                <a:lumOff val="80000"/>
              </a:schemeClr>
            </a:gs>
          </a:gsLst>
        </a:gradFill>
        <a:effectLst/>
      </p:bgPr>
    </p:bg>
    <p:spTree>
      <p:nvGrpSpPr>
        <p:cNvPr id="1" name=""/>
        <p:cNvGrpSpPr/>
        <p:nvPr/>
      </p:nvGrpSpPr>
      <p:grpSpPr>
        <a:xfrm>
          <a:off x="0" y="0"/>
          <a:ext cx="0" cy="0"/>
          <a:chOff x="0" y="0"/>
          <a:chExt cx="0" cy="0"/>
        </a:xfrm>
      </p:grpSpPr>
      <p:sp>
        <p:nvSpPr>
          <p:cNvPr id="70658" name="Title 1"/>
          <p:cNvSpPr>
            <a:spLocks noGrp="1"/>
          </p:cNvSpPr>
          <p:nvPr>
            <p:ph type="title"/>
          </p:nvPr>
        </p:nvSpPr>
        <p:spPr>
          <a:xfrm>
            <a:off x="457200" y="274638"/>
            <a:ext cx="8229600" cy="792162"/>
          </a:xfrm>
        </p:spPr>
        <p:txBody>
          <a:bodyPr/>
          <a:lstStyle/>
          <a:p>
            <a:r>
              <a:rPr lang="ar-SA" b="1" smtClean="0"/>
              <a:t>الف ) بدون جبران</a:t>
            </a:r>
            <a:endParaRPr lang="en-US" smtClean="0"/>
          </a:p>
        </p:txBody>
      </p:sp>
      <p:sp>
        <p:nvSpPr>
          <p:cNvPr id="3" name="Content Placeholder 2"/>
          <p:cNvSpPr>
            <a:spLocks noGrp="1"/>
          </p:cNvSpPr>
          <p:nvPr>
            <p:ph sz="half" idx="1"/>
          </p:nvPr>
        </p:nvSpPr>
        <p:spPr>
          <a:xfrm>
            <a:off x="80963" y="2590800"/>
            <a:ext cx="4495800" cy="3886200"/>
          </a:xfrm>
          <a:ln>
            <a:solidFill>
              <a:schemeClr val="accent2">
                <a:lumMod val="75000"/>
              </a:schemeClr>
            </a:solidFill>
          </a:ln>
        </p:spPr>
        <p:txBody>
          <a:bodyPr rtlCol="0">
            <a:noAutofit/>
          </a:bodyPr>
          <a:lstStyle/>
          <a:p>
            <a:pPr algn="r" rtl="1" fontAlgn="auto">
              <a:spcAft>
                <a:spcPts val="0"/>
              </a:spcAft>
              <a:defRPr/>
            </a:pPr>
            <a:r>
              <a:rPr lang="fa-IR" sz="2200" dirty="0" smtClean="0"/>
              <a:t>مثال :1</a:t>
            </a:r>
          </a:p>
          <a:p>
            <a:pPr rtl="1" fontAlgn="auto">
              <a:spcAft>
                <a:spcPts val="0"/>
              </a:spcAft>
              <a:buFont typeface="Arial" pitchFamily="34" charset="0"/>
              <a:buNone/>
              <a:defRPr/>
            </a:pPr>
            <a:r>
              <a:rPr lang="en-US" sz="2200" dirty="0" smtClean="0"/>
              <a:t>PaO2 = 60 mmHg</a:t>
            </a:r>
          </a:p>
          <a:p>
            <a:pPr rtl="1" fontAlgn="auto">
              <a:spcAft>
                <a:spcPts val="0"/>
              </a:spcAft>
              <a:buFont typeface="Arial" pitchFamily="34" charset="0"/>
              <a:buNone/>
              <a:defRPr/>
            </a:pPr>
            <a:r>
              <a:rPr lang="en-US" sz="2200" dirty="0" smtClean="0"/>
              <a:t>PH = 7.25</a:t>
            </a:r>
          </a:p>
          <a:p>
            <a:pPr rtl="1" fontAlgn="auto">
              <a:spcAft>
                <a:spcPts val="0"/>
              </a:spcAft>
              <a:buFont typeface="Arial" pitchFamily="34" charset="0"/>
              <a:buNone/>
              <a:defRPr/>
            </a:pPr>
            <a:r>
              <a:rPr lang="en-US" sz="2200" dirty="0" smtClean="0"/>
              <a:t>PaCo2 = 50 mmHg</a:t>
            </a:r>
          </a:p>
          <a:p>
            <a:pPr rtl="1" fontAlgn="auto">
              <a:spcAft>
                <a:spcPts val="0"/>
              </a:spcAft>
              <a:buFont typeface="Arial" pitchFamily="34" charset="0"/>
              <a:buNone/>
              <a:defRPr/>
            </a:pPr>
            <a:r>
              <a:rPr lang="en-US" sz="2200" dirty="0" smtClean="0"/>
              <a:t>HCO3- = 22 </a:t>
            </a:r>
            <a:r>
              <a:rPr lang="en-US" sz="2200" dirty="0" err="1" smtClean="0"/>
              <a:t>mEq</a:t>
            </a:r>
            <a:r>
              <a:rPr lang="en-US" sz="2200" dirty="0" smtClean="0"/>
              <a:t>/L</a:t>
            </a:r>
          </a:p>
          <a:p>
            <a:pPr algn="r" rtl="1" fontAlgn="auto">
              <a:spcAft>
                <a:spcPts val="0"/>
              </a:spcAft>
              <a:buFont typeface="Arial" pitchFamily="34" charset="0"/>
              <a:buNone/>
              <a:defRPr/>
            </a:pPr>
            <a:r>
              <a:rPr lang="ar-SA" sz="2200" dirty="0" smtClean="0"/>
              <a:t>توجه به مقدار</a:t>
            </a:r>
            <a:r>
              <a:rPr lang="en-US" sz="2200" dirty="0" smtClean="0"/>
              <a:t> PH </a:t>
            </a:r>
            <a:r>
              <a:rPr lang="ar-SA" sz="2200" dirty="0" smtClean="0"/>
              <a:t>، تشخیص اسیدوز داده می شود، از آنجایی که مقدار بیکربنات طبیعی بوده و تنها</a:t>
            </a:r>
            <a:r>
              <a:rPr lang="en-US" sz="2200" dirty="0" smtClean="0"/>
              <a:t> PaCO2  </a:t>
            </a:r>
            <a:r>
              <a:rPr lang="ar-SA" sz="2200" dirty="0" smtClean="0"/>
              <a:t>افزایش نشان می دهد</a:t>
            </a:r>
            <a:r>
              <a:rPr lang="fa-IR" sz="2200" dirty="0" smtClean="0"/>
              <a:t>(</a:t>
            </a:r>
            <a:r>
              <a:rPr lang="en-US" sz="2200" dirty="0" smtClean="0"/>
              <a:t> </a:t>
            </a:r>
            <a:r>
              <a:rPr lang="ar-SA" sz="2200" dirty="0" smtClean="0"/>
              <a:t>اسیدوز تنفسی</a:t>
            </a:r>
            <a:r>
              <a:rPr lang="fa-IR" sz="2200" dirty="0" smtClean="0"/>
              <a:t>) </a:t>
            </a:r>
            <a:r>
              <a:rPr lang="ar-SA" sz="2200" dirty="0" smtClean="0"/>
              <a:t>تشخیص عبارت است از</a:t>
            </a:r>
            <a:r>
              <a:rPr lang="en-US" sz="2200" dirty="0" smtClean="0"/>
              <a:t> : </a:t>
            </a:r>
            <a:r>
              <a:rPr lang="ar-SA" sz="2200" b="1" dirty="0" smtClean="0">
                <a:solidFill>
                  <a:srgbClr val="FF0000"/>
                </a:solidFill>
              </a:rPr>
              <a:t>آسیدوز تنفسی جبران نشده</a:t>
            </a:r>
            <a:endParaRPr lang="fa-IR" sz="2200" b="1" dirty="0" smtClean="0">
              <a:solidFill>
                <a:srgbClr val="FF0000"/>
              </a:solidFill>
            </a:endParaRPr>
          </a:p>
          <a:p>
            <a:pPr algn="r" rtl="1" fontAlgn="auto">
              <a:spcAft>
                <a:spcPts val="0"/>
              </a:spcAft>
              <a:buFont typeface="Arial" pitchFamily="34" charset="0"/>
              <a:buNone/>
              <a:defRPr/>
            </a:pPr>
            <a:endParaRPr lang="en-US" sz="2200" b="1" dirty="0">
              <a:solidFill>
                <a:srgbClr val="FF0000"/>
              </a:solidFill>
            </a:endParaRPr>
          </a:p>
        </p:txBody>
      </p:sp>
      <p:sp>
        <p:nvSpPr>
          <p:cNvPr id="4" name="Content Placeholder 3"/>
          <p:cNvSpPr>
            <a:spLocks noGrp="1"/>
          </p:cNvSpPr>
          <p:nvPr>
            <p:ph sz="half" idx="2"/>
          </p:nvPr>
        </p:nvSpPr>
        <p:spPr>
          <a:xfrm>
            <a:off x="4648200" y="2590800"/>
            <a:ext cx="4267200" cy="3886200"/>
          </a:xfrm>
          <a:ln>
            <a:solidFill>
              <a:schemeClr val="accent2">
                <a:lumMod val="75000"/>
              </a:schemeClr>
            </a:solidFill>
          </a:ln>
        </p:spPr>
        <p:txBody>
          <a:bodyPr rtlCol="0">
            <a:noAutofit/>
          </a:bodyPr>
          <a:lstStyle/>
          <a:p>
            <a:pPr algn="r" rtl="1" fontAlgn="auto">
              <a:spcAft>
                <a:spcPts val="0"/>
              </a:spcAft>
              <a:defRPr/>
            </a:pPr>
            <a:r>
              <a:rPr lang="fa-IR" sz="2200" dirty="0" smtClean="0"/>
              <a:t>مثال 2:</a:t>
            </a:r>
          </a:p>
          <a:p>
            <a:pPr rtl="1" fontAlgn="auto">
              <a:spcAft>
                <a:spcPts val="0"/>
              </a:spcAft>
              <a:defRPr/>
            </a:pPr>
            <a:r>
              <a:rPr lang="en-US" sz="2200" dirty="0" smtClean="0"/>
              <a:t>paO2 = 90 mmHg</a:t>
            </a:r>
          </a:p>
          <a:p>
            <a:pPr rtl="1" fontAlgn="auto">
              <a:spcAft>
                <a:spcPts val="0"/>
              </a:spcAft>
              <a:defRPr/>
            </a:pPr>
            <a:r>
              <a:rPr lang="en-US" sz="2200" dirty="0" smtClean="0"/>
              <a:t>PH = 7.25</a:t>
            </a:r>
          </a:p>
          <a:p>
            <a:pPr rtl="1" fontAlgn="auto">
              <a:spcAft>
                <a:spcPts val="0"/>
              </a:spcAft>
              <a:defRPr/>
            </a:pPr>
            <a:r>
              <a:rPr lang="en-US" sz="2200" dirty="0" smtClean="0"/>
              <a:t>PaCO2 = 40 mmHg</a:t>
            </a:r>
          </a:p>
          <a:p>
            <a:pPr rtl="1" fontAlgn="auto">
              <a:spcAft>
                <a:spcPts val="0"/>
              </a:spcAft>
              <a:defRPr/>
            </a:pPr>
            <a:r>
              <a:rPr lang="en-US" sz="2200" dirty="0" smtClean="0"/>
              <a:t>HCO3- = 17 </a:t>
            </a:r>
            <a:r>
              <a:rPr lang="en-US" sz="2200" dirty="0" err="1" smtClean="0"/>
              <a:t>mEq</a:t>
            </a:r>
            <a:r>
              <a:rPr lang="en-US" sz="2200" dirty="0" smtClean="0"/>
              <a:t>/L</a:t>
            </a:r>
          </a:p>
          <a:p>
            <a:pPr algn="r" rtl="1" fontAlgn="auto">
              <a:spcAft>
                <a:spcPts val="0"/>
              </a:spcAft>
              <a:buFont typeface="Arial" pitchFamily="34" charset="0"/>
              <a:buNone/>
              <a:defRPr/>
            </a:pPr>
            <a:r>
              <a:rPr lang="ar-SA" sz="2200" dirty="0" smtClean="0"/>
              <a:t>توجه به مقدار</a:t>
            </a:r>
            <a:r>
              <a:rPr lang="en-US" sz="2200" dirty="0" smtClean="0"/>
              <a:t> PH </a:t>
            </a:r>
            <a:r>
              <a:rPr lang="ar-SA" sz="2200" dirty="0" smtClean="0"/>
              <a:t>، تشخیص اسیدوز داده می شود و از آنجایی که</a:t>
            </a:r>
            <a:r>
              <a:rPr lang="fa-IR" sz="2200" dirty="0" smtClean="0"/>
              <a:t> </a:t>
            </a:r>
            <a:r>
              <a:rPr lang="en-US" sz="2200" dirty="0" smtClean="0"/>
              <a:t>PaCO2  </a:t>
            </a:r>
            <a:r>
              <a:rPr lang="ar-SA" sz="2200" dirty="0" smtClean="0"/>
              <a:t>نرمال بوده، مقدار</a:t>
            </a:r>
            <a:r>
              <a:rPr lang="en-US" sz="2200" dirty="0" smtClean="0"/>
              <a:t> HCO3 </a:t>
            </a:r>
            <a:r>
              <a:rPr lang="ar-SA" sz="2200" dirty="0" smtClean="0"/>
              <a:t>کمتر از حد طبیعی است، تشخیص عبارتست از</a:t>
            </a:r>
            <a:r>
              <a:rPr lang="en-US" sz="2200" dirty="0" smtClean="0"/>
              <a:t> : </a:t>
            </a:r>
            <a:r>
              <a:rPr lang="ar-SA" sz="2200" b="1" dirty="0" smtClean="0">
                <a:solidFill>
                  <a:srgbClr val="FF0000"/>
                </a:solidFill>
              </a:rPr>
              <a:t>اسیدوز متابولیک جبران نشده </a:t>
            </a:r>
            <a:r>
              <a:rPr lang="en-US" sz="2200" b="1" dirty="0" smtClean="0">
                <a:solidFill>
                  <a:srgbClr val="FF0000"/>
                </a:solidFill>
              </a:rPr>
              <a:t>.</a:t>
            </a:r>
          </a:p>
        </p:txBody>
      </p:sp>
      <p:sp>
        <p:nvSpPr>
          <p:cNvPr id="70661" name="TextBox 4"/>
          <p:cNvSpPr txBox="1">
            <a:spLocks noChangeArrowheads="1"/>
          </p:cNvSpPr>
          <p:nvPr/>
        </p:nvSpPr>
        <p:spPr bwMode="auto">
          <a:xfrm>
            <a:off x="457200" y="1066800"/>
            <a:ext cx="8229600" cy="1570038"/>
          </a:xfrm>
          <a:prstGeom prst="rect">
            <a:avLst/>
          </a:prstGeom>
          <a:noFill/>
          <a:ln w="9525">
            <a:noFill/>
            <a:miter lim="800000"/>
            <a:headEnd/>
            <a:tailEnd/>
          </a:ln>
        </p:spPr>
        <p:txBody>
          <a:bodyPr>
            <a:spAutoFit/>
          </a:bodyPr>
          <a:lstStyle/>
          <a:p>
            <a:pPr algn="r" rtl="1"/>
            <a:r>
              <a:rPr lang="ar-SA" sz="2400">
                <a:latin typeface="Calibri" pitchFamily="34" charset="0"/>
              </a:rPr>
              <a:t>در این حالت</a:t>
            </a:r>
            <a:r>
              <a:rPr lang="en-US" sz="2400">
                <a:latin typeface="Calibri" pitchFamily="34" charset="0"/>
              </a:rPr>
              <a:t> PH </a:t>
            </a:r>
            <a:r>
              <a:rPr lang="ar-SA" sz="2400">
                <a:latin typeface="Calibri" pitchFamily="34" charset="0"/>
              </a:rPr>
              <a:t>غیر طبیعی بوده </a:t>
            </a:r>
            <a:r>
              <a:rPr lang="en-US" sz="2400">
                <a:latin typeface="Calibri" pitchFamily="34" charset="0"/>
              </a:rPr>
              <a:t>PaCO2 </a:t>
            </a:r>
            <a:r>
              <a:rPr lang="ar-SA" sz="2400">
                <a:latin typeface="Calibri" pitchFamily="34" charset="0"/>
              </a:rPr>
              <a:t>یا </a:t>
            </a:r>
            <a:r>
              <a:rPr lang="en-US" sz="2400">
                <a:latin typeface="Calibri" pitchFamily="34" charset="0"/>
              </a:rPr>
              <a:t>HCO3 </a:t>
            </a:r>
            <a:r>
              <a:rPr lang="ar-SA" sz="2400">
                <a:latin typeface="Calibri" pitchFamily="34" charset="0"/>
              </a:rPr>
              <a:t>نیز غیر طبیعی هستند . در چنین وضعیتی با توجه به مقدار</a:t>
            </a:r>
            <a:r>
              <a:rPr lang="en-US" sz="2400">
                <a:latin typeface="Calibri" pitchFamily="34" charset="0"/>
              </a:rPr>
              <a:t> PH </a:t>
            </a:r>
            <a:r>
              <a:rPr lang="ar-SA" sz="2400">
                <a:latin typeface="Calibri" pitchFamily="34" charset="0"/>
              </a:rPr>
              <a:t>، نوع اختلال</a:t>
            </a:r>
            <a:r>
              <a:rPr lang="en-US" sz="2400">
                <a:latin typeface="Calibri" pitchFamily="34" charset="0"/>
              </a:rPr>
              <a:t> </a:t>
            </a:r>
            <a:r>
              <a:rPr lang="fa-IR" sz="2400">
                <a:latin typeface="Calibri" pitchFamily="34" charset="0"/>
              </a:rPr>
              <a:t>(</a:t>
            </a:r>
            <a:r>
              <a:rPr lang="en-US" sz="2400">
                <a:latin typeface="Calibri" pitchFamily="34" charset="0"/>
              </a:rPr>
              <a:t> </a:t>
            </a:r>
            <a:r>
              <a:rPr lang="ar-SA" sz="2400">
                <a:latin typeface="Calibri" pitchFamily="34" charset="0"/>
              </a:rPr>
              <a:t>اسیدوز یا آلکالوز ) مشخص می گردد</a:t>
            </a:r>
            <a:r>
              <a:rPr lang="fa-IR" sz="2400">
                <a:latin typeface="Calibri" pitchFamily="34" charset="0"/>
              </a:rPr>
              <a:t>. </a:t>
            </a:r>
            <a:r>
              <a:rPr lang="ar-SA" sz="2400">
                <a:latin typeface="Calibri" pitchFamily="34" charset="0"/>
              </a:rPr>
              <a:t> هر کدام از دو پارامتر دیگر یعنی</a:t>
            </a:r>
            <a:r>
              <a:rPr lang="en-US" sz="2400">
                <a:latin typeface="Calibri" pitchFamily="34" charset="0"/>
              </a:rPr>
              <a:t>  PaCO2 </a:t>
            </a:r>
            <a:r>
              <a:rPr lang="ar-SA" sz="2400">
                <a:latin typeface="Calibri" pitchFamily="34" charset="0"/>
              </a:rPr>
              <a:t>یا</a:t>
            </a:r>
            <a:r>
              <a:rPr lang="en-US" sz="2400">
                <a:latin typeface="Calibri" pitchFamily="34" charset="0"/>
              </a:rPr>
              <a:t>  HCO3 </a:t>
            </a:r>
            <a:r>
              <a:rPr lang="ar-SA" sz="2400">
                <a:latin typeface="Calibri" pitchFamily="34" charset="0"/>
              </a:rPr>
              <a:t>نمایانگر نوع اختلال ( تنفسی یا متابولیکی ) خواهند بود</a:t>
            </a:r>
            <a:r>
              <a:rPr lang="en-US" sz="2400">
                <a:latin typeface="Calibri" pitchFamily="34" charset="0"/>
              </a:rPr>
              <a:t> .</a:t>
            </a:r>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10000">
              <a:srgbClr val="FFB0AF"/>
            </a:gs>
            <a:gs pos="5000">
              <a:schemeClr val="accent2">
                <a:tint val="50000"/>
                <a:satMod val="300000"/>
              </a:schemeClr>
            </a:gs>
            <a:gs pos="0">
              <a:schemeClr val="accent2">
                <a:tint val="37000"/>
                <a:satMod val="300000"/>
              </a:schemeClr>
            </a:gs>
            <a:gs pos="55000">
              <a:schemeClr val="tx2">
                <a:lumMod val="20000"/>
                <a:lumOff val="80000"/>
              </a:schemeClr>
            </a:gs>
          </a:gsLst>
        </a:gradFill>
        <a:effectLst/>
      </p:bgPr>
    </p:bg>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ar-SA" b="1" smtClean="0"/>
              <a:t>ب ) جبران ناقص</a:t>
            </a:r>
            <a:endParaRPr lang="en-US" smtClean="0"/>
          </a:p>
        </p:txBody>
      </p:sp>
      <p:sp>
        <p:nvSpPr>
          <p:cNvPr id="3" name="Content Placeholder 2"/>
          <p:cNvSpPr>
            <a:spLocks noGrp="1"/>
          </p:cNvSpPr>
          <p:nvPr>
            <p:ph idx="1"/>
          </p:nvPr>
        </p:nvSpPr>
        <p:spPr>
          <a:xfrm>
            <a:off x="457200" y="1371600"/>
            <a:ext cx="8229600" cy="4754563"/>
          </a:xfrm>
        </p:spPr>
        <p:txBody>
          <a:bodyPr rtlCol="0">
            <a:normAutofit fontScale="77500" lnSpcReduction="20000"/>
          </a:bodyPr>
          <a:lstStyle/>
          <a:p>
            <a:pPr algn="r" rtl="1" fontAlgn="auto">
              <a:spcAft>
                <a:spcPts val="0"/>
              </a:spcAft>
              <a:defRPr/>
            </a:pPr>
            <a:r>
              <a:rPr lang="ar-SA" dirty="0" smtClean="0"/>
              <a:t>در این حالت </a:t>
            </a:r>
            <a:r>
              <a:rPr lang="en-US" dirty="0" smtClean="0"/>
              <a:t>PH </a:t>
            </a:r>
            <a:r>
              <a:rPr lang="ar-SA" dirty="0" smtClean="0"/>
              <a:t>، </a:t>
            </a:r>
            <a:r>
              <a:rPr lang="en-US" dirty="0" smtClean="0"/>
              <a:t>HCO3 </a:t>
            </a:r>
            <a:r>
              <a:rPr lang="ar-SA" dirty="0" smtClean="0"/>
              <a:t>و </a:t>
            </a:r>
            <a:r>
              <a:rPr lang="en-US" dirty="0" smtClean="0"/>
              <a:t>PaCo2 </a:t>
            </a:r>
            <a:r>
              <a:rPr lang="ar-SA" dirty="0" smtClean="0"/>
              <a:t>هر سه غیر طبیعی هستند. این حالت نمایانگر این است که مکانیزمهای جبرانی فعال شده ولی هنوز موفق به اصلاح کامل</a:t>
            </a:r>
            <a:r>
              <a:rPr lang="en-US" dirty="0" smtClean="0"/>
              <a:t> PH </a:t>
            </a:r>
            <a:r>
              <a:rPr lang="ar-SA" dirty="0" smtClean="0"/>
              <a:t>نشده اند</a:t>
            </a:r>
            <a:r>
              <a:rPr lang="en-US" dirty="0" smtClean="0"/>
              <a:t> . </a:t>
            </a:r>
            <a:r>
              <a:rPr lang="ar-SA" dirty="0" smtClean="0"/>
              <a:t>برای تشخیص علت اولیه ( اختلال اولیه ) و مکانیز جبرانی، ابتدا با نگاه کردن به مقادیر</a:t>
            </a:r>
            <a:r>
              <a:rPr lang="en-US" dirty="0" smtClean="0"/>
              <a:t> HCO3</a:t>
            </a:r>
            <a:r>
              <a:rPr lang="ar-SA" dirty="0" smtClean="0"/>
              <a:t> ، </a:t>
            </a:r>
            <a:r>
              <a:rPr lang="en-US" dirty="0" smtClean="0"/>
              <a:t>PaCO2 </a:t>
            </a:r>
            <a:r>
              <a:rPr lang="ar-SA" dirty="0" smtClean="0"/>
              <a:t>نوع اختلال را مشخص کرده، سپس به مقدار</a:t>
            </a:r>
            <a:r>
              <a:rPr lang="en-US" dirty="0" smtClean="0"/>
              <a:t> PH </a:t>
            </a:r>
            <a:r>
              <a:rPr lang="ar-SA" dirty="0" smtClean="0"/>
              <a:t>نگاه می کنیم. در اینجا </a:t>
            </a:r>
            <a:r>
              <a:rPr lang="ar-SA" dirty="0" smtClean="0">
                <a:solidFill>
                  <a:srgbClr val="FF0000"/>
                </a:solidFill>
              </a:rPr>
              <a:t>قانون اول </a:t>
            </a:r>
            <a:r>
              <a:rPr lang="ar-SA" dirty="0" smtClean="0"/>
              <a:t>مطرح می شود</a:t>
            </a:r>
            <a:r>
              <a:rPr lang="en-US" dirty="0" smtClean="0"/>
              <a:t> :</a:t>
            </a:r>
          </a:p>
          <a:p>
            <a:pPr algn="r" rtl="1" fontAlgn="auto">
              <a:spcAft>
                <a:spcPts val="0"/>
              </a:spcAft>
              <a:buFont typeface="Arial" pitchFamily="34" charset="0"/>
              <a:buNone/>
              <a:defRPr/>
            </a:pPr>
            <a:endParaRPr lang="en-US" dirty="0" smtClean="0"/>
          </a:p>
          <a:p>
            <a:pPr algn="r" rtl="1" fontAlgn="auto">
              <a:spcAft>
                <a:spcPts val="0"/>
              </a:spcAft>
              <a:defRPr/>
            </a:pPr>
            <a:r>
              <a:rPr lang="ar-SA" dirty="0" smtClean="0"/>
              <a:t>مثال</a:t>
            </a:r>
            <a:r>
              <a:rPr lang="en-US" dirty="0" smtClean="0"/>
              <a:t> :</a:t>
            </a:r>
          </a:p>
          <a:p>
            <a:pPr fontAlgn="auto">
              <a:spcAft>
                <a:spcPts val="0"/>
              </a:spcAft>
              <a:buFont typeface="Arial" pitchFamily="34" charset="0"/>
              <a:buNone/>
              <a:defRPr/>
            </a:pPr>
            <a:r>
              <a:rPr lang="en-US" dirty="0" smtClean="0"/>
              <a:t>PH = 7.30 ↓</a:t>
            </a:r>
          </a:p>
          <a:p>
            <a:pPr fontAlgn="auto">
              <a:spcAft>
                <a:spcPts val="0"/>
              </a:spcAft>
              <a:buFont typeface="Arial" pitchFamily="34" charset="0"/>
              <a:buNone/>
              <a:defRPr/>
            </a:pPr>
            <a:r>
              <a:rPr lang="en-US" dirty="0" smtClean="0"/>
              <a:t>PaCo2 = 25 mmHg ↓</a:t>
            </a:r>
          </a:p>
          <a:p>
            <a:pPr fontAlgn="auto">
              <a:spcAft>
                <a:spcPts val="0"/>
              </a:spcAft>
              <a:buFont typeface="Arial" pitchFamily="34" charset="0"/>
              <a:buNone/>
              <a:defRPr/>
            </a:pPr>
            <a:r>
              <a:rPr lang="en-US" dirty="0" smtClean="0"/>
              <a:t>HCO3 - = 12 </a:t>
            </a:r>
            <a:r>
              <a:rPr lang="en-US" dirty="0" err="1" smtClean="0"/>
              <a:t>mEq</a:t>
            </a:r>
            <a:r>
              <a:rPr lang="en-US" dirty="0" smtClean="0"/>
              <a:t>/L ↓</a:t>
            </a:r>
          </a:p>
          <a:p>
            <a:pPr algn="r" rtl="1" fontAlgn="auto">
              <a:spcAft>
                <a:spcPts val="0"/>
              </a:spcAft>
              <a:buFont typeface="Arial" pitchFamily="34" charset="0"/>
              <a:buNone/>
              <a:defRPr/>
            </a:pPr>
            <a:r>
              <a:rPr lang="en-US" dirty="0" smtClean="0"/>
              <a:t> </a:t>
            </a:r>
          </a:p>
          <a:p>
            <a:pPr algn="r" rtl="1" fontAlgn="auto">
              <a:spcAft>
                <a:spcPts val="0"/>
              </a:spcAft>
              <a:defRPr/>
            </a:pPr>
            <a:r>
              <a:rPr lang="ar-SA" dirty="0" smtClean="0"/>
              <a:t>تشخیص</a:t>
            </a:r>
            <a:r>
              <a:rPr lang="en-US" dirty="0" smtClean="0"/>
              <a:t> : </a:t>
            </a:r>
            <a:r>
              <a:rPr lang="ar-SA" dirty="0" smtClean="0"/>
              <a:t>اسیدوز متابولیک با جبران ناقص تنفسی</a:t>
            </a:r>
            <a:endParaRPr lang="en-US" dirty="0" smtClean="0"/>
          </a:p>
          <a:p>
            <a:pPr algn="r" fontAlgn="auto">
              <a:spcAft>
                <a:spcPts val="0"/>
              </a:spcAft>
              <a:defRPr/>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graphicFrame>
        <p:nvGraphicFramePr>
          <p:cNvPr id="5" name="Content Placeholder 3"/>
          <p:cNvGraphicFramePr>
            <a:graphicFrameLocks noGrp="1"/>
          </p:cNvGraphicFramePr>
          <p:nvPr>
            <p:ph sz="half" idx="1"/>
          </p:nvPr>
        </p:nvGraphicFramePr>
        <p:xfrm>
          <a:off x="381000" y="0"/>
          <a:ext cx="8382000" cy="251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1683" name="Rectangle 3"/>
          <p:cNvSpPr>
            <a:spLocks noChangeArrowheads="1"/>
          </p:cNvSpPr>
          <p:nvPr/>
        </p:nvSpPr>
        <p:spPr bwMode="auto">
          <a:xfrm>
            <a:off x="228600" y="2590800"/>
            <a:ext cx="8382000" cy="3786188"/>
          </a:xfrm>
          <a:prstGeom prst="rect">
            <a:avLst/>
          </a:prstGeom>
          <a:noFill/>
          <a:ln w="9525">
            <a:noFill/>
            <a:miter lim="800000"/>
            <a:headEnd/>
            <a:tailEnd/>
          </a:ln>
        </p:spPr>
        <p:txBody>
          <a:bodyPr>
            <a:spAutoFit/>
          </a:bodyPr>
          <a:lstStyle/>
          <a:p>
            <a:pPr algn="r" rtl="1"/>
            <a:r>
              <a:rPr lang="fa-IR" sz="2400" b="1">
                <a:latin typeface="Calibri" pitchFamily="34" charset="0"/>
              </a:rPr>
              <a:t>در حالت بدون جبران ، دو قانون مطرح مي‌شود:</a:t>
            </a:r>
          </a:p>
          <a:p>
            <a:pPr algn="r" rtl="1"/>
            <a:r>
              <a:rPr lang="ar-SA" sz="2400" b="1">
                <a:solidFill>
                  <a:srgbClr val="FF0000"/>
                </a:solidFill>
                <a:latin typeface="Calibri" pitchFamily="34" charset="0"/>
              </a:rPr>
              <a:t>قانون</a:t>
            </a:r>
            <a:r>
              <a:rPr lang="en-US" sz="2400" b="1">
                <a:solidFill>
                  <a:srgbClr val="FF0000"/>
                </a:solidFill>
                <a:latin typeface="Calibri" pitchFamily="34" charset="0"/>
              </a:rPr>
              <a:t> :I </a:t>
            </a:r>
            <a:r>
              <a:rPr lang="en-US" sz="2400" b="1">
                <a:latin typeface="Calibri" pitchFamily="34" charset="0"/>
              </a:rPr>
              <a:t/>
            </a:r>
            <a:br>
              <a:rPr lang="en-US" sz="2400" b="1">
                <a:latin typeface="Calibri" pitchFamily="34" charset="0"/>
              </a:rPr>
            </a:br>
            <a:r>
              <a:rPr lang="ar-SA" sz="2400" b="1">
                <a:latin typeface="Calibri" pitchFamily="34" charset="0"/>
              </a:rPr>
              <a:t>اگر تغييرات</a:t>
            </a:r>
            <a:r>
              <a:rPr lang="en-US" sz="2400" b="1">
                <a:latin typeface="Calibri" pitchFamily="34" charset="0"/>
              </a:rPr>
              <a:t> PH </a:t>
            </a:r>
            <a:r>
              <a:rPr lang="ar-SA" sz="2400" b="1">
                <a:latin typeface="Calibri" pitchFamily="34" charset="0"/>
              </a:rPr>
              <a:t>و</a:t>
            </a:r>
            <a:r>
              <a:rPr lang="en-US" sz="2400" b="1">
                <a:latin typeface="Calibri" pitchFamily="34" charset="0"/>
              </a:rPr>
              <a:t> PaCO2 </a:t>
            </a:r>
            <a:r>
              <a:rPr lang="ar-SA" sz="2400" b="1">
                <a:latin typeface="Calibri" pitchFamily="34" charset="0"/>
              </a:rPr>
              <a:t>در جهت مخالف يكديگر باشد، يك بيماري تنفسي وجود دارد</a:t>
            </a:r>
            <a:r>
              <a:rPr lang="en-US" sz="2400" b="1">
                <a:latin typeface="Calibri" pitchFamily="34" charset="0"/>
              </a:rPr>
              <a:t> :</a:t>
            </a:r>
            <a:endParaRPr lang="fa-IR" sz="2400" b="1">
              <a:latin typeface="Calibri" pitchFamily="34" charset="0"/>
            </a:endParaRPr>
          </a:p>
          <a:p>
            <a:r>
              <a:rPr lang="en-US" sz="2400" b="1">
                <a:latin typeface="Calibri" pitchFamily="34" charset="0"/>
              </a:rPr>
              <a:t>PH = 7.32 PaCO2 = 50 mmHg HCO3 = 24 meq/l</a:t>
            </a:r>
            <a:endParaRPr lang="fa-IR" sz="2400" b="1">
              <a:latin typeface="Calibri" pitchFamily="34" charset="0"/>
            </a:endParaRPr>
          </a:p>
          <a:p>
            <a:pPr algn="r" rtl="1"/>
            <a:r>
              <a:rPr lang="en-US" sz="2400" b="1">
                <a:latin typeface="Calibri" pitchFamily="34" charset="0"/>
              </a:rPr>
              <a:t/>
            </a:r>
            <a:br>
              <a:rPr lang="en-US" sz="2400" b="1">
                <a:latin typeface="Calibri" pitchFamily="34" charset="0"/>
              </a:rPr>
            </a:br>
            <a:r>
              <a:rPr lang="ar-SA" sz="2400" b="1">
                <a:solidFill>
                  <a:srgbClr val="FF0000"/>
                </a:solidFill>
                <a:latin typeface="Calibri" pitchFamily="34" charset="0"/>
              </a:rPr>
              <a:t>قانون</a:t>
            </a:r>
            <a:r>
              <a:rPr lang="en-US" sz="2400" b="1">
                <a:solidFill>
                  <a:srgbClr val="FF0000"/>
                </a:solidFill>
                <a:latin typeface="Calibri" pitchFamily="34" charset="0"/>
              </a:rPr>
              <a:t> :II </a:t>
            </a:r>
            <a:r>
              <a:rPr lang="en-US" sz="2400" b="1">
                <a:latin typeface="Calibri" pitchFamily="34" charset="0"/>
              </a:rPr>
              <a:t/>
            </a:r>
            <a:br>
              <a:rPr lang="en-US" sz="2400" b="1">
                <a:latin typeface="Calibri" pitchFamily="34" charset="0"/>
              </a:rPr>
            </a:br>
            <a:r>
              <a:rPr lang="ar-SA" sz="2400" b="1">
                <a:latin typeface="Calibri" pitchFamily="34" charset="0"/>
              </a:rPr>
              <a:t>اگر تغييرات</a:t>
            </a:r>
            <a:r>
              <a:rPr lang="en-US" sz="2400" b="1">
                <a:latin typeface="Calibri" pitchFamily="34" charset="0"/>
              </a:rPr>
              <a:t> PH </a:t>
            </a:r>
            <a:r>
              <a:rPr lang="ar-SA" sz="2400" b="1">
                <a:latin typeface="Calibri" pitchFamily="34" charset="0"/>
              </a:rPr>
              <a:t>و</a:t>
            </a:r>
            <a:r>
              <a:rPr lang="en-US" sz="2400" b="1">
                <a:latin typeface="Calibri" pitchFamily="34" charset="0"/>
              </a:rPr>
              <a:t> HCO3- </a:t>
            </a:r>
            <a:r>
              <a:rPr lang="ar-SA" sz="2400" b="1">
                <a:latin typeface="Calibri" pitchFamily="34" charset="0"/>
              </a:rPr>
              <a:t>هم جهت باشند، يك بيماري متابوليك وجود دارد</a:t>
            </a:r>
            <a:r>
              <a:rPr lang="en-US" sz="2400" b="1">
                <a:latin typeface="Calibri" pitchFamily="34" charset="0"/>
              </a:rPr>
              <a:t> :</a:t>
            </a:r>
            <a:endParaRPr lang="fa-IR" sz="2400" b="1">
              <a:latin typeface="Calibri" pitchFamily="34" charset="0"/>
            </a:endParaRPr>
          </a:p>
          <a:p>
            <a:pPr rtl="1"/>
            <a:r>
              <a:rPr lang="en-US" sz="2400" b="1">
                <a:latin typeface="Calibri" pitchFamily="34" charset="0"/>
              </a:rPr>
              <a:t/>
            </a:r>
            <a:br>
              <a:rPr lang="en-US" sz="2400" b="1">
                <a:latin typeface="Calibri" pitchFamily="34" charset="0"/>
              </a:rPr>
            </a:br>
            <a:r>
              <a:rPr lang="en-US" sz="2400" b="1">
                <a:latin typeface="Calibri" pitchFamily="34" charset="0"/>
              </a:rPr>
              <a:t>PH = 7.32 PaCO2 = 40 mmHg HCO3- = 18 meq/l</a:t>
            </a:r>
            <a:endParaRPr lang="en-US" sz="2400">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ar-SA" b="1" smtClean="0"/>
              <a:t>ب ) جبران ناقص</a:t>
            </a:r>
            <a:endParaRPr lang="en-US" smtClean="0"/>
          </a:p>
        </p:txBody>
      </p:sp>
      <p:graphicFrame>
        <p:nvGraphicFramePr>
          <p:cNvPr id="5" name="Content Placeholder 3"/>
          <p:cNvGraphicFramePr>
            <a:graphicFrameLocks/>
          </p:cNvGraphicFramePr>
          <p:nvPr/>
        </p:nvGraphicFramePr>
        <p:xfrm>
          <a:off x="457200" y="1295400"/>
          <a:ext cx="8229600" cy="259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3732" name="Rectangle 5"/>
          <p:cNvSpPr>
            <a:spLocks noChangeArrowheads="1"/>
          </p:cNvSpPr>
          <p:nvPr/>
        </p:nvSpPr>
        <p:spPr bwMode="auto">
          <a:xfrm>
            <a:off x="1066800" y="3733800"/>
            <a:ext cx="7239000" cy="2492375"/>
          </a:xfrm>
          <a:prstGeom prst="rect">
            <a:avLst/>
          </a:prstGeom>
          <a:noFill/>
          <a:ln w="9525">
            <a:noFill/>
            <a:miter lim="800000"/>
            <a:headEnd/>
            <a:tailEnd/>
          </a:ln>
        </p:spPr>
        <p:txBody>
          <a:bodyPr>
            <a:spAutoFit/>
          </a:bodyPr>
          <a:lstStyle/>
          <a:p>
            <a:pPr algn="r" rtl="1"/>
            <a:r>
              <a:rPr lang="ar-SA" sz="2400" b="1">
                <a:latin typeface="Calibri" pitchFamily="34" charset="0"/>
              </a:rPr>
              <a:t>قانون</a:t>
            </a:r>
            <a:r>
              <a:rPr lang="en-US" sz="2400" b="1">
                <a:latin typeface="Calibri" pitchFamily="34" charset="0"/>
              </a:rPr>
              <a:t> </a:t>
            </a:r>
            <a:r>
              <a:rPr lang="en-US" sz="2400">
                <a:latin typeface="Calibri" pitchFamily="34" charset="0"/>
              </a:rPr>
              <a:t>:</a:t>
            </a:r>
            <a:r>
              <a:rPr lang="en-US" sz="2400" b="1">
                <a:latin typeface="Calibri" pitchFamily="34" charset="0"/>
              </a:rPr>
              <a:t>III </a:t>
            </a:r>
            <a:r>
              <a:rPr lang="ar-SA" sz="2400">
                <a:latin typeface="Calibri" pitchFamily="34" charset="0"/>
              </a:rPr>
              <a:t>اگر تغییرات</a:t>
            </a:r>
            <a:r>
              <a:rPr lang="en-US" sz="2400">
                <a:latin typeface="Calibri" pitchFamily="34" charset="0"/>
              </a:rPr>
              <a:t> PaCO2 </a:t>
            </a:r>
            <a:r>
              <a:rPr lang="ar-SA" sz="2400">
                <a:latin typeface="Calibri" pitchFamily="34" charset="0"/>
              </a:rPr>
              <a:t>و</a:t>
            </a:r>
            <a:r>
              <a:rPr lang="en-US" sz="2400">
                <a:latin typeface="Calibri" pitchFamily="34" charset="0"/>
              </a:rPr>
              <a:t> HCo3 </a:t>
            </a:r>
            <a:r>
              <a:rPr lang="ar-SA" sz="2400">
                <a:latin typeface="Calibri" pitchFamily="34" charset="0"/>
              </a:rPr>
              <a:t>هم جهت باشند، بدن در حالت جبران عدم تعادل است</a:t>
            </a:r>
            <a:r>
              <a:rPr lang="en-US" sz="2400">
                <a:latin typeface="Calibri" pitchFamily="34" charset="0"/>
              </a:rPr>
              <a:t> .</a:t>
            </a:r>
          </a:p>
          <a:p>
            <a:r>
              <a:rPr lang="en-US" b="1">
                <a:latin typeface="Calibri" pitchFamily="34" charset="0"/>
              </a:rPr>
              <a:t>PH = 7.30 </a:t>
            </a:r>
          </a:p>
          <a:p>
            <a:r>
              <a:rPr lang="en-US" b="1">
                <a:latin typeface="Calibri" pitchFamily="34" charset="0"/>
              </a:rPr>
              <a:t>PaCO2 = 25</a:t>
            </a:r>
          </a:p>
          <a:p>
            <a:pPr rtl="1"/>
            <a:r>
              <a:rPr lang="en-US" b="1">
                <a:latin typeface="Calibri" pitchFamily="34" charset="0"/>
              </a:rPr>
              <a:t> mmHg HCO3- = 12 meq/l</a:t>
            </a:r>
            <a:br>
              <a:rPr lang="en-US" b="1">
                <a:latin typeface="Calibri" pitchFamily="34" charset="0"/>
              </a:rPr>
            </a:br>
            <a:endParaRPr lang="en-US" b="1">
              <a:latin typeface="Calibri" pitchFamily="34" charset="0"/>
            </a:endParaRPr>
          </a:p>
          <a:p>
            <a:pPr algn="r" rtl="1"/>
            <a:r>
              <a:rPr lang="ar-SA" b="1">
                <a:latin typeface="Calibri" pitchFamily="34" charset="0"/>
              </a:rPr>
              <a:t>در اين مثال يك بيماري متابوليك وجود دارد. كاهش</a:t>
            </a:r>
            <a:r>
              <a:rPr lang="en-US" b="1">
                <a:latin typeface="Calibri" pitchFamily="34" charset="0"/>
              </a:rPr>
              <a:t> PaCO2 </a:t>
            </a:r>
            <a:r>
              <a:rPr lang="ar-SA" b="1">
                <a:latin typeface="Calibri" pitchFamily="34" charset="0"/>
              </a:rPr>
              <a:t>يك مكانيسم جبراني است و تشخيص اسيدوز متابوليك با جبران ناقص سيستم تنفسي مي باشد</a:t>
            </a:r>
            <a:r>
              <a:rPr lang="en-US" b="1">
                <a:latin typeface="Calibri" pitchFamily="34" charset="0"/>
              </a:rPr>
              <a:t>.</a:t>
            </a:r>
            <a:endParaRPr lang="en-US">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250825" y="3860800"/>
            <a:ext cx="8610600" cy="2392363"/>
          </a:xfrm>
        </p:spPr>
        <p:txBody>
          <a:bodyPr/>
          <a:lstStyle/>
          <a:p>
            <a:endParaRPr lang="en-US" sz="8000" smtClean="0">
              <a:solidFill>
                <a:srgbClr val="CC0000"/>
              </a:solidFill>
              <a:latin typeface="Tempus Sans ITC" pitchFamily="82" charset="0"/>
            </a:endParaRPr>
          </a:p>
        </p:txBody>
      </p:sp>
      <p:pic>
        <p:nvPicPr>
          <p:cNvPr id="9219" name="Picture 3" descr="abgflash"/>
          <p:cNvPicPr>
            <a:picLocks noChangeAspect="1" noChangeArrowheads="1"/>
          </p:cNvPicPr>
          <p:nvPr/>
        </p:nvPicPr>
        <p:blipFill>
          <a:blip r:embed="rId2"/>
          <a:srcRect/>
          <a:stretch>
            <a:fillRect/>
          </a:stretch>
        </p:blipFill>
        <p:spPr bwMode="auto">
          <a:xfrm>
            <a:off x="111125" y="260350"/>
            <a:ext cx="8902700" cy="6369050"/>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endParaRPr lang="en-US" dirty="0" smtClean="0"/>
          </a:p>
        </p:txBody>
      </p:sp>
      <p:sp>
        <p:nvSpPr>
          <p:cNvPr id="63491" name="Content Placeholder 2"/>
          <p:cNvSpPr>
            <a:spLocks noGrp="1"/>
          </p:cNvSpPr>
          <p:nvPr>
            <p:ph sz="half" idx="1"/>
          </p:nvPr>
        </p:nvSpPr>
        <p:spPr/>
        <p:txBody>
          <a:bodyPr/>
          <a:lstStyle/>
          <a:p>
            <a:endParaRPr lang="en-US" smtClean="0"/>
          </a:p>
        </p:txBody>
      </p:sp>
      <p:sp>
        <p:nvSpPr>
          <p:cNvPr id="63492" name="Content Placeholder 3"/>
          <p:cNvSpPr>
            <a:spLocks noGrp="1"/>
          </p:cNvSpPr>
          <p:nvPr>
            <p:ph sz="half" idx="2"/>
          </p:nvPr>
        </p:nvSpPr>
        <p:spPr/>
        <p:txBody>
          <a:bodyPr/>
          <a:lstStyle/>
          <a:p>
            <a:endParaRPr lang="en-US" smtClean="0"/>
          </a:p>
        </p:txBody>
      </p:sp>
      <p:pic>
        <p:nvPicPr>
          <p:cNvPr id="63493" name="Picture 2"/>
          <p:cNvPicPr>
            <a:picLocks noChangeAspect="1" noChangeArrowheads="1"/>
          </p:cNvPicPr>
          <p:nvPr/>
        </p:nvPicPr>
        <p:blipFill>
          <a:blip r:embed="rId2"/>
          <a:srcRect/>
          <a:stretch>
            <a:fillRect/>
          </a:stretch>
        </p:blipFill>
        <p:spPr bwMode="auto">
          <a:xfrm>
            <a:off x="228600" y="1871663"/>
            <a:ext cx="8915400" cy="3114675"/>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45000">
              <a:schemeClr val="accent6">
                <a:lumMod val="45000"/>
                <a:lumOff val="55000"/>
              </a:schemeClr>
            </a:gs>
            <a:gs pos="32000">
              <a:schemeClr val="accent6">
                <a:lumMod val="45000"/>
                <a:lumOff val="55000"/>
              </a:schemeClr>
            </a:gs>
            <a:gs pos="68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ar-SA" b="1" smtClean="0"/>
              <a:t>ج ) جبران کامل</a:t>
            </a:r>
            <a:endParaRPr lang="en-US" smtClean="0"/>
          </a:p>
        </p:txBody>
      </p:sp>
      <p:sp>
        <p:nvSpPr>
          <p:cNvPr id="74755" name="Content Placeholder 2"/>
          <p:cNvSpPr>
            <a:spLocks noGrp="1"/>
          </p:cNvSpPr>
          <p:nvPr>
            <p:ph idx="1"/>
          </p:nvPr>
        </p:nvSpPr>
        <p:spPr>
          <a:xfrm>
            <a:off x="457200" y="1219200"/>
            <a:ext cx="8229600" cy="4906963"/>
          </a:xfrm>
        </p:spPr>
        <p:txBody>
          <a:bodyPr/>
          <a:lstStyle/>
          <a:p>
            <a:pPr algn="r" rtl="1"/>
            <a:r>
              <a:rPr lang="ar-SA" sz="1800" smtClean="0"/>
              <a:t>در این حالت </a:t>
            </a:r>
            <a:r>
              <a:rPr lang="en-US" sz="1800" smtClean="0"/>
              <a:t>PH </a:t>
            </a:r>
            <a:r>
              <a:rPr lang="ar-SA" sz="1800" smtClean="0"/>
              <a:t>طبیعی ، ولی </a:t>
            </a:r>
            <a:r>
              <a:rPr lang="en-US" sz="1800" smtClean="0"/>
              <a:t>PaCO2 </a:t>
            </a:r>
            <a:r>
              <a:rPr lang="ar-SA" sz="1800" smtClean="0"/>
              <a:t>و </a:t>
            </a:r>
            <a:r>
              <a:rPr lang="en-US" sz="1800" smtClean="0"/>
              <a:t>HCO3 </a:t>
            </a:r>
            <a:r>
              <a:rPr lang="ar-SA" sz="1800" smtClean="0"/>
              <a:t>هر دو غیر طبیعی هستند . این حالت نمایانگر آن است که فعالیت مکانیزم های جبرانی موجب برگرداندن</a:t>
            </a:r>
            <a:r>
              <a:rPr lang="en-US" sz="1800" smtClean="0"/>
              <a:t> PH </a:t>
            </a:r>
            <a:r>
              <a:rPr lang="ar-SA" sz="1800" smtClean="0"/>
              <a:t>به سطح طبیعی شده است</a:t>
            </a:r>
            <a:r>
              <a:rPr lang="fa-IR" sz="1800" smtClean="0"/>
              <a:t>.</a:t>
            </a:r>
          </a:p>
          <a:p>
            <a:pPr algn="r" rtl="1"/>
            <a:endParaRPr lang="en-US" sz="1800" smtClean="0"/>
          </a:p>
          <a:p>
            <a:pPr algn="r" rtl="1">
              <a:buFont typeface="Arial" pitchFamily="34" charset="0"/>
              <a:buNone/>
            </a:pPr>
            <a:r>
              <a:rPr lang="en-US" sz="1800" smtClean="0"/>
              <a:t> </a:t>
            </a:r>
          </a:p>
          <a:p>
            <a:pPr algn="r" rtl="1"/>
            <a:r>
              <a:rPr lang="ar-SA" sz="1800" smtClean="0"/>
              <a:t>مثال</a:t>
            </a:r>
            <a:r>
              <a:rPr lang="en-US" sz="1800" smtClean="0"/>
              <a:t> :</a:t>
            </a:r>
            <a:r>
              <a:rPr lang="fa-IR" sz="1800" smtClean="0"/>
              <a:t>                                                                                                    </a:t>
            </a:r>
            <a:r>
              <a:rPr lang="en-US" sz="1800" smtClean="0"/>
              <a:t>PH = 7.42</a:t>
            </a:r>
          </a:p>
          <a:p>
            <a:pPr rtl="1">
              <a:buFont typeface="Arial" pitchFamily="34" charset="0"/>
              <a:buNone/>
            </a:pPr>
            <a:r>
              <a:rPr lang="en-US" sz="1800" smtClean="0"/>
              <a:t>PaCO2 = 50 mmHg ↑</a:t>
            </a:r>
          </a:p>
          <a:p>
            <a:pPr rtl="1">
              <a:buFont typeface="Arial" pitchFamily="34" charset="0"/>
              <a:buNone/>
            </a:pPr>
            <a:r>
              <a:rPr lang="en-US" sz="1800" smtClean="0"/>
              <a:t>HCO3 - = 32 mEq/L ↑</a:t>
            </a:r>
          </a:p>
          <a:p>
            <a:pPr algn="r" rtl="1"/>
            <a:endParaRPr lang="en-US" sz="1800" smtClean="0"/>
          </a:p>
          <a:p>
            <a:pPr algn="r" rtl="1"/>
            <a:r>
              <a:rPr lang="ar-SA" sz="1800" smtClean="0"/>
              <a:t>تشخیص</a:t>
            </a:r>
            <a:r>
              <a:rPr lang="en-US" sz="1800" smtClean="0"/>
              <a:t> : </a:t>
            </a:r>
            <a:r>
              <a:rPr lang="ar-SA" sz="1800" smtClean="0"/>
              <a:t>آلکالوز متابولیک ، اسیدوز تنفسی ، </a:t>
            </a:r>
            <a:r>
              <a:rPr lang="ar-SA" sz="1800" b="1" smtClean="0"/>
              <a:t>جبران کامل </a:t>
            </a:r>
            <a:r>
              <a:rPr lang="en-US" sz="1800" smtClean="0"/>
              <a:t>.</a:t>
            </a:r>
          </a:p>
          <a:p>
            <a:pPr algn="r" rtl="1"/>
            <a:r>
              <a:rPr lang="ar-SA" sz="1800" smtClean="0"/>
              <a:t>بیماری اولیه</a:t>
            </a:r>
            <a:r>
              <a:rPr lang="en-US" sz="1800" smtClean="0"/>
              <a:t> : </a:t>
            </a:r>
            <a:r>
              <a:rPr lang="ar-SA" sz="1800" smtClean="0"/>
              <a:t>آلکالوز متابولیک </a:t>
            </a:r>
            <a:r>
              <a:rPr lang="fa-IR" sz="1800" smtClean="0"/>
              <a:t>(</a:t>
            </a:r>
            <a:r>
              <a:rPr lang="en-US" sz="1800" smtClean="0"/>
              <a:t> </a:t>
            </a:r>
            <a:r>
              <a:rPr lang="ar-SA" sz="1800" smtClean="0"/>
              <a:t>با </a:t>
            </a:r>
            <a:r>
              <a:rPr lang="ar-SA" sz="1800" b="1" smtClean="0"/>
              <a:t>جبران کامل</a:t>
            </a:r>
            <a:r>
              <a:rPr lang="fa-IR" sz="1800" b="1" smtClean="0"/>
              <a:t>)</a:t>
            </a:r>
            <a:endParaRPr lang="en-US" sz="1800" smtClean="0"/>
          </a:p>
          <a:p>
            <a:pPr algn="r"/>
            <a:endParaRPr lang="en-US" sz="1800" smtClean="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45000">
              <a:schemeClr val="accent6">
                <a:lumMod val="45000"/>
                <a:lumOff val="55000"/>
              </a:schemeClr>
            </a:gs>
            <a:gs pos="32000">
              <a:schemeClr val="accent6">
                <a:lumMod val="45000"/>
                <a:lumOff val="55000"/>
              </a:schemeClr>
            </a:gs>
            <a:gs pos="68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4818" name="Title 5"/>
          <p:cNvSpPr>
            <a:spLocks noGrp="1"/>
          </p:cNvSpPr>
          <p:nvPr>
            <p:ph type="title"/>
          </p:nvPr>
        </p:nvSpPr>
        <p:spPr>
          <a:xfrm>
            <a:off x="76200" y="5410200"/>
            <a:ext cx="8686800" cy="1143000"/>
          </a:xfrm>
        </p:spPr>
        <p:txBody>
          <a:bodyPr rtlCol="0">
            <a:normAutofit fontScale="90000"/>
          </a:bodyPr>
          <a:lstStyle/>
          <a:p>
            <a:pPr algn="r" rtl="1" fontAlgn="auto">
              <a:spcAft>
                <a:spcPts val="0"/>
              </a:spcAft>
              <a:defRPr/>
            </a:pPr>
            <a:r>
              <a:rPr lang="en-US" sz="3600" dirty="0" smtClean="0">
                <a:cs typeface="B Nazanin" pitchFamily="2" charset="-78"/>
              </a:rPr>
              <a:t>pH</a:t>
            </a:r>
            <a:r>
              <a:rPr lang="fa-IR" sz="3600" dirty="0" smtClean="0">
                <a:cs typeface="B Nazanin" pitchFamily="2" charset="-78"/>
              </a:rPr>
              <a:t> طبیعی اما</a:t>
            </a:r>
            <a:r>
              <a:rPr lang="en-US" sz="3600" dirty="0" smtClean="0">
                <a:cs typeface="B Nazanin" pitchFamily="2" charset="-78"/>
              </a:rPr>
              <a:t>Pa CO2 </a:t>
            </a:r>
            <a:r>
              <a:rPr lang="fa-IR" sz="3600" dirty="0" smtClean="0">
                <a:cs typeface="B Nazanin" pitchFamily="2" charset="-78"/>
              </a:rPr>
              <a:t>با </a:t>
            </a:r>
            <a:r>
              <a:rPr lang="en-US" sz="3600" dirty="0" smtClean="0">
                <a:cs typeface="B Nazanin" pitchFamily="2" charset="-78"/>
              </a:rPr>
              <a:t>Hco⁻3</a:t>
            </a:r>
            <a:r>
              <a:rPr lang="fa-IR" sz="3600" dirty="0" smtClean="0">
                <a:cs typeface="B Nazanin" pitchFamily="2" charset="-78"/>
              </a:rPr>
              <a:t>  غیر طبیعی است.</a:t>
            </a:r>
            <a:r>
              <a:rPr lang="en-US" sz="3600" dirty="0" smtClean="0"/>
              <a:t/>
            </a:r>
            <a:br>
              <a:rPr lang="en-US" sz="3600" dirty="0" smtClean="0"/>
            </a:br>
            <a:endParaRPr lang="en-US" sz="3600" dirty="0" smtClean="0"/>
          </a:p>
        </p:txBody>
      </p:sp>
      <p:graphicFrame>
        <p:nvGraphicFramePr>
          <p:cNvPr id="4" name="Content Placeholder 3"/>
          <p:cNvGraphicFramePr>
            <a:graphicFrameLocks noGrp="1"/>
          </p:cNvGraphicFramePr>
          <p:nvPr>
            <p:ph idx="1"/>
          </p:nvPr>
        </p:nvGraphicFramePr>
        <p:xfrm>
          <a:off x="533400" y="1"/>
          <a:ext cx="8229600" cy="381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5780" name="Rectangle 4"/>
          <p:cNvSpPr>
            <a:spLocks noChangeArrowheads="1"/>
          </p:cNvSpPr>
          <p:nvPr/>
        </p:nvSpPr>
        <p:spPr bwMode="auto">
          <a:xfrm>
            <a:off x="304800" y="3276600"/>
            <a:ext cx="8305800" cy="1938338"/>
          </a:xfrm>
          <a:prstGeom prst="rect">
            <a:avLst/>
          </a:prstGeom>
          <a:noFill/>
          <a:ln w="9525">
            <a:solidFill>
              <a:schemeClr val="accent1"/>
            </a:solidFill>
            <a:miter lim="800000"/>
            <a:headEnd/>
            <a:tailEnd/>
          </a:ln>
        </p:spPr>
        <p:txBody>
          <a:bodyPr>
            <a:spAutoFit/>
          </a:bodyPr>
          <a:lstStyle/>
          <a:p>
            <a:pPr algn="r" rtl="1"/>
            <a:r>
              <a:rPr lang="ar-SA" sz="2400" b="1">
                <a:latin typeface="Calibri" pitchFamily="34" charset="0"/>
              </a:rPr>
              <a:t>قانون</a:t>
            </a:r>
            <a:r>
              <a:rPr lang="en-US" sz="2400" b="1">
                <a:latin typeface="Calibri" pitchFamily="34" charset="0"/>
              </a:rPr>
              <a:t> :IV </a:t>
            </a:r>
            <a:r>
              <a:rPr lang="ar-SA" sz="2400">
                <a:latin typeface="Calibri" pitchFamily="34" charset="0"/>
              </a:rPr>
              <a:t>در وضعیت جبران کامل</a:t>
            </a:r>
            <a:r>
              <a:rPr lang="fa-IR" sz="2400">
                <a:latin typeface="Calibri" pitchFamily="34" charset="0"/>
              </a:rPr>
              <a:t>،</a:t>
            </a:r>
            <a:r>
              <a:rPr lang="ar-SA" sz="2400">
                <a:latin typeface="Calibri" pitchFamily="34" charset="0"/>
              </a:rPr>
              <a:t> برای تشخیص علت اولیه ( اختلال اولیه و مکانیزم جبرانی ) ابتدا یا نگاه کردن به مقادیر</a:t>
            </a:r>
            <a:r>
              <a:rPr lang="en-US" sz="2400">
                <a:latin typeface="Calibri" pitchFamily="34" charset="0"/>
              </a:rPr>
              <a:t> HCO3 - </a:t>
            </a:r>
            <a:r>
              <a:rPr lang="ar-SA" sz="2400">
                <a:latin typeface="Calibri" pitchFamily="34" charset="0"/>
              </a:rPr>
              <a:t>، </a:t>
            </a:r>
            <a:r>
              <a:rPr lang="en-US" sz="2400">
                <a:latin typeface="Calibri" pitchFamily="34" charset="0"/>
              </a:rPr>
              <a:t>BE </a:t>
            </a:r>
            <a:r>
              <a:rPr lang="ar-SA" sz="2400">
                <a:latin typeface="Calibri" pitchFamily="34" charset="0"/>
              </a:rPr>
              <a:t>و</a:t>
            </a:r>
            <a:r>
              <a:rPr lang="en-US" sz="2400">
                <a:latin typeface="Calibri" pitchFamily="34" charset="0"/>
              </a:rPr>
              <a:t> PaCO2 </a:t>
            </a:r>
            <a:r>
              <a:rPr lang="ar-SA" sz="2400">
                <a:latin typeface="Calibri" pitchFamily="34" charset="0"/>
              </a:rPr>
              <a:t>نوع اختلال را مشخص کرده ، سپس به مقدار</a:t>
            </a:r>
            <a:r>
              <a:rPr lang="en-US" sz="2400">
                <a:latin typeface="Calibri" pitchFamily="34" charset="0"/>
              </a:rPr>
              <a:t> PH </a:t>
            </a:r>
            <a:r>
              <a:rPr lang="ar-SA" sz="2400">
                <a:latin typeface="Calibri" pitchFamily="34" charset="0"/>
              </a:rPr>
              <a:t>نگاه می کنیم</a:t>
            </a:r>
            <a:r>
              <a:rPr lang="en-US" sz="2400">
                <a:latin typeface="Calibri" pitchFamily="34" charset="0"/>
              </a:rPr>
              <a:t> :</a:t>
            </a:r>
          </a:p>
          <a:p>
            <a:pPr algn="r" rtl="1"/>
            <a:r>
              <a:rPr lang="fa-IR" sz="2400">
                <a:latin typeface="Calibri" pitchFamily="34" charset="0"/>
              </a:rPr>
              <a:t>1. </a:t>
            </a:r>
            <a:r>
              <a:rPr lang="ar-SA" sz="2400">
                <a:latin typeface="Calibri" pitchFamily="34" charset="0"/>
              </a:rPr>
              <a:t>در صورتیکه میزان</a:t>
            </a:r>
            <a:r>
              <a:rPr lang="en-US" sz="2400">
                <a:latin typeface="Calibri" pitchFamily="34" charset="0"/>
              </a:rPr>
              <a:t> PH </a:t>
            </a:r>
            <a:r>
              <a:rPr lang="ar-SA" sz="2400">
                <a:latin typeface="Calibri" pitchFamily="34" charset="0"/>
              </a:rPr>
              <a:t>بین</a:t>
            </a:r>
            <a:r>
              <a:rPr lang="en-US" sz="2400">
                <a:latin typeface="Calibri" pitchFamily="34" charset="0"/>
              </a:rPr>
              <a:t> 7.35 – 7.40 </a:t>
            </a:r>
            <a:r>
              <a:rPr lang="ar-SA" sz="2400">
                <a:latin typeface="Calibri" pitchFamily="34" charset="0"/>
              </a:rPr>
              <a:t>بوده ، علت اولیه </a:t>
            </a:r>
            <a:r>
              <a:rPr lang="ar-SA" sz="2400" b="1">
                <a:latin typeface="Calibri" pitchFamily="34" charset="0"/>
              </a:rPr>
              <a:t>اسیدوز </a:t>
            </a:r>
            <a:r>
              <a:rPr lang="ar-SA" sz="2400">
                <a:latin typeface="Calibri" pitchFamily="34" charset="0"/>
              </a:rPr>
              <a:t>است</a:t>
            </a:r>
            <a:r>
              <a:rPr lang="en-US" sz="2400">
                <a:latin typeface="Calibri" pitchFamily="34" charset="0"/>
              </a:rPr>
              <a:t> .</a:t>
            </a:r>
          </a:p>
          <a:p>
            <a:pPr algn="r" rtl="1"/>
            <a:r>
              <a:rPr lang="fa-IR" sz="2400">
                <a:latin typeface="Calibri" pitchFamily="34" charset="0"/>
              </a:rPr>
              <a:t>2. </a:t>
            </a:r>
            <a:r>
              <a:rPr lang="en-US" sz="2400">
                <a:latin typeface="Calibri" pitchFamily="34" charset="0"/>
              </a:rPr>
              <a:t> </a:t>
            </a:r>
            <a:r>
              <a:rPr lang="ar-SA" sz="2400">
                <a:latin typeface="Calibri" pitchFamily="34" charset="0"/>
              </a:rPr>
              <a:t>در صورتیکه میزان</a:t>
            </a:r>
            <a:r>
              <a:rPr lang="en-US" sz="2400">
                <a:latin typeface="Calibri" pitchFamily="34" charset="0"/>
              </a:rPr>
              <a:t> PH </a:t>
            </a:r>
            <a:r>
              <a:rPr lang="ar-SA" sz="2400">
                <a:latin typeface="Calibri" pitchFamily="34" charset="0"/>
              </a:rPr>
              <a:t>بین</a:t>
            </a:r>
            <a:r>
              <a:rPr lang="en-US" sz="2400">
                <a:latin typeface="Calibri" pitchFamily="34" charset="0"/>
              </a:rPr>
              <a:t> 7.45 – 7.40 </a:t>
            </a:r>
            <a:r>
              <a:rPr lang="ar-SA" sz="2400">
                <a:latin typeface="Calibri" pitchFamily="34" charset="0"/>
              </a:rPr>
              <a:t>بوده ، علت اولیه </a:t>
            </a:r>
            <a:r>
              <a:rPr lang="ar-SA" sz="2400" b="1">
                <a:latin typeface="Calibri" pitchFamily="34" charset="0"/>
              </a:rPr>
              <a:t>آلکالوز </a:t>
            </a:r>
            <a:r>
              <a:rPr lang="ar-SA" sz="2400">
                <a:latin typeface="Calibri" pitchFamily="34" charset="0"/>
              </a:rPr>
              <a:t>است</a:t>
            </a:r>
            <a:r>
              <a:rPr lang="en-US" sz="2400">
                <a:latin typeface="Calibri" pitchFamily="34" charset="0"/>
              </a:rPr>
              <a:t> .</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45000">
              <a:schemeClr val="accent6">
                <a:lumMod val="45000"/>
                <a:lumOff val="55000"/>
              </a:schemeClr>
            </a:gs>
            <a:gs pos="32000">
              <a:schemeClr val="accent6">
                <a:lumMod val="45000"/>
                <a:lumOff val="55000"/>
              </a:schemeClr>
            </a:gs>
            <a:gs pos="68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endParaRPr lang="en-US" smtClean="0"/>
          </a:p>
        </p:txBody>
      </p:sp>
      <p:pic>
        <p:nvPicPr>
          <p:cNvPr id="78851" name="Picture 2"/>
          <p:cNvPicPr>
            <a:picLocks noChangeAspect="1" noChangeArrowheads="1"/>
          </p:cNvPicPr>
          <p:nvPr/>
        </p:nvPicPr>
        <p:blipFill>
          <a:blip r:embed="rId2"/>
          <a:srcRect/>
          <a:stretch>
            <a:fillRect/>
          </a:stretch>
        </p:blipFill>
        <p:spPr bwMode="auto">
          <a:xfrm>
            <a:off x="228600" y="1981200"/>
            <a:ext cx="8915400" cy="2828925"/>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31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pl-PL" sz="2800" dirty="0"/>
              <a:t>pH 7.51 </a:t>
            </a:r>
          </a:p>
          <a:p>
            <a:pPr fontAlgn="auto">
              <a:spcBef>
                <a:spcPts val="0"/>
              </a:spcBef>
              <a:spcAft>
                <a:spcPts val="0"/>
              </a:spcAft>
              <a:defRPr/>
            </a:pPr>
            <a:r>
              <a:rPr lang="pl-PL" sz="2800" dirty="0"/>
              <a:t>pCO2 39.4 </a:t>
            </a:r>
          </a:p>
          <a:p>
            <a:pPr fontAlgn="auto">
              <a:spcBef>
                <a:spcPts val="0"/>
              </a:spcBef>
              <a:spcAft>
                <a:spcPts val="0"/>
              </a:spcAft>
              <a:defRPr/>
            </a:pPr>
            <a:r>
              <a:rPr lang="pl-PL" sz="2800" dirty="0"/>
              <a:t>HCO3 31.3 </a:t>
            </a:r>
          </a:p>
          <a:p>
            <a:pPr fontAlgn="auto">
              <a:spcBef>
                <a:spcPts val="0"/>
              </a:spcBef>
              <a:spcAft>
                <a:spcPts val="0"/>
              </a:spcAft>
              <a:defRPr/>
            </a:pPr>
            <a:r>
              <a:rPr lang="pl-PL" sz="2800" dirty="0"/>
              <a:t>B.E. +7.5 </a:t>
            </a:r>
          </a:p>
          <a:p>
            <a:pPr fontAlgn="auto">
              <a:spcBef>
                <a:spcPts val="0"/>
              </a:spcBef>
              <a:spcAft>
                <a:spcPts val="0"/>
              </a:spcAft>
              <a:defRPr/>
            </a:pPr>
            <a:r>
              <a:rPr lang="en-US" sz="2800" dirty="0" smtClean="0"/>
              <a:t>Pa</a:t>
            </a:r>
            <a:r>
              <a:rPr lang="pl-PL" sz="2800" dirty="0" smtClean="0"/>
              <a:t>O2 </a:t>
            </a:r>
            <a:r>
              <a:rPr lang="pl-PL" sz="2800" dirty="0"/>
              <a:t>77.3</a:t>
            </a:r>
          </a:p>
        </p:txBody>
      </p:sp>
      <p:sp>
        <p:nvSpPr>
          <p:cNvPr id="5" name="Rectangle 4"/>
          <p:cNvSpPr/>
          <p:nvPr/>
        </p:nvSpPr>
        <p:spPr>
          <a:xfrm>
            <a:off x="2590800" y="4840288"/>
            <a:ext cx="6248400" cy="954087"/>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a:latin typeface="+mn-lt"/>
                <a:cs typeface="+mn-cs"/>
              </a:rPr>
              <a:t>Uncompensated Metabolic Alkalosis with hypoxemia</a:t>
            </a:r>
          </a:p>
        </p:txBody>
      </p:sp>
      <p:sp>
        <p:nvSpPr>
          <p:cNvPr id="6" name="Rectangle 5"/>
          <p:cNvSpPr/>
          <p:nvPr/>
        </p:nvSpPr>
        <p:spPr>
          <a:xfrm>
            <a:off x="6858000" y="1524000"/>
            <a:ext cx="2057400" cy="224631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pl-PL" sz="2800" dirty="0"/>
              <a:t>pH 7.18 </a:t>
            </a:r>
          </a:p>
          <a:p>
            <a:pPr fontAlgn="auto">
              <a:spcBef>
                <a:spcPts val="0"/>
              </a:spcBef>
              <a:spcAft>
                <a:spcPts val="0"/>
              </a:spcAft>
              <a:defRPr/>
            </a:pPr>
            <a:r>
              <a:rPr lang="pl-PL" sz="2800" dirty="0"/>
              <a:t>pCO2 42.0 </a:t>
            </a:r>
          </a:p>
          <a:p>
            <a:pPr fontAlgn="auto">
              <a:spcBef>
                <a:spcPts val="0"/>
              </a:spcBef>
              <a:spcAft>
                <a:spcPts val="0"/>
              </a:spcAft>
              <a:defRPr/>
            </a:pPr>
            <a:r>
              <a:rPr lang="pl-PL" sz="2800" dirty="0"/>
              <a:t>HCO3 15.0 </a:t>
            </a:r>
          </a:p>
          <a:p>
            <a:pPr fontAlgn="auto">
              <a:spcBef>
                <a:spcPts val="0"/>
              </a:spcBef>
              <a:spcAft>
                <a:spcPts val="0"/>
              </a:spcAft>
              <a:defRPr/>
            </a:pPr>
            <a:r>
              <a:rPr lang="pl-PL" sz="2800" dirty="0"/>
              <a:t>B.E. -12.5 </a:t>
            </a:r>
          </a:p>
          <a:p>
            <a:pPr fontAlgn="auto">
              <a:spcBef>
                <a:spcPts val="0"/>
              </a:spcBef>
              <a:spcAft>
                <a:spcPts val="0"/>
              </a:spcAft>
              <a:defRPr/>
            </a:pPr>
            <a:r>
              <a:rPr lang="en-US" sz="2800" dirty="0" smtClean="0"/>
              <a:t>Pa</a:t>
            </a:r>
            <a:r>
              <a:rPr lang="pl-PL" sz="2800" dirty="0" smtClean="0"/>
              <a:t>O2 </a:t>
            </a:r>
            <a:r>
              <a:rPr lang="pl-PL" sz="2800" dirty="0"/>
              <a:t>69.0 </a:t>
            </a:r>
          </a:p>
        </p:txBody>
      </p:sp>
      <p:sp>
        <p:nvSpPr>
          <p:cNvPr id="7" name="Rectangle 6"/>
          <p:cNvSpPr/>
          <p:nvPr/>
        </p:nvSpPr>
        <p:spPr>
          <a:xfrm>
            <a:off x="533400" y="2235200"/>
            <a:ext cx="6248400" cy="954088"/>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fontAlgn="auto">
              <a:spcBef>
                <a:spcPts val="0"/>
              </a:spcBef>
              <a:spcAft>
                <a:spcPts val="0"/>
              </a:spcAft>
              <a:defRPr/>
            </a:pPr>
            <a:r>
              <a:rPr lang="en-US" sz="2800" dirty="0">
                <a:latin typeface="+mn-lt"/>
                <a:cs typeface="+mn-cs"/>
              </a:rPr>
              <a:t>Uncompensated Metabolic Acidosis with hypoxemia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31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pl-PL" sz="2800" dirty="0"/>
              <a:t>pH </a:t>
            </a:r>
            <a:r>
              <a:rPr lang="pl-PL" sz="2800" dirty="0" smtClean="0"/>
              <a:t>7.3</a:t>
            </a:r>
            <a:r>
              <a:rPr lang="en-US" sz="2800" dirty="0" smtClean="0"/>
              <a:t>2</a:t>
            </a:r>
            <a:r>
              <a:rPr lang="pl-PL" sz="2800" dirty="0" smtClean="0"/>
              <a:t> </a:t>
            </a:r>
            <a:endParaRPr lang="pl-PL" sz="2800" dirty="0"/>
          </a:p>
          <a:p>
            <a:pPr fontAlgn="auto">
              <a:spcBef>
                <a:spcPts val="0"/>
              </a:spcBef>
              <a:spcAft>
                <a:spcPts val="0"/>
              </a:spcAft>
              <a:defRPr/>
            </a:pPr>
            <a:r>
              <a:rPr lang="pl-PL" sz="2800" dirty="0"/>
              <a:t>pCO2 </a:t>
            </a:r>
            <a:r>
              <a:rPr lang="en-US" sz="2800" dirty="0" smtClean="0"/>
              <a:t>61</a:t>
            </a:r>
            <a:r>
              <a:rPr lang="pl-PL" sz="2800" dirty="0" smtClean="0"/>
              <a:t> </a:t>
            </a:r>
            <a:endParaRPr lang="pl-PL" sz="2800" dirty="0"/>
          </a:p>
          <a:p>
            <a:pPr fontAlgn="auto">
              <a:spcBef>
                <a:spcPts val="0"/>
              </a:spcBef>
              <a:spcAft>
                <a:spcPts val="0"/>
              </a:spcAft>
              <a:defRPr/>
            </a:pPr>
            <a:r>
              <a:rPr lang="pl-PL" sz="2800" dirty="0"/>
              <a:t>HCO3 </a:t>
            </a:r>
            <a:r>
              <a:rPr lang="pl-PL" sz="2800" dirty="0" smtClean="0"/>
              <a:t>26.</a:t>
            </a:r>
            <a:r>
              <a:rPr lang="en-US" sz="2800" dirty="0" smtClean="0"/>
              <a:t>3</a:t>
            </a:r>
            <a:r>
              <a:rPr lang="pl-PL" sz="2800" dirty="0" smtClean="0"/>
              <a:t> </a:t>
            </a:r>
            <a:endParaRPr lang="pl-PL" sz="2800" dirty="0"/>
          </a:p>
          <a:p>
            <a:pPr fontAlgn="auto">
              <a:spcBef>
                <a:spcPts val="0"/>
              </a:spcBef>
              <a:spcAft>
                <a:spcPts val="0"/>
              </a:spcAft>
              <a:defRPr/>
            </a:pPr>
            <a:r>
              <a:rPr lang="pl-PL" sz="2800" dirty="0"/>
              <a:t>B.E. +</a:t>
            </a:r>
            <a:r>
              <a:rPr lang="pl-PL" sz="2800" dirty="0" smtClean="0"/>
              <a:t>1.</a:t>
            </a:r>
            <a:r>
              <a:rPr lang="en-US" sz="2800" dirty="0" smtClean="0"/>
              <a:t>7</a:t>
            </a:r>
            <a:r>
              <a:rPr lang="pl-PL" sz="2800" dirty="0" smtClean="0"/>
              <a:t> </a:t>
            </a:r>
            <a:endParaRPr lang="pl-PL" sz="2800" dirty="0"/>
          </a:p>
          <a:p>
            <a:pPr fontAlgn="auto">
              <a:spcBef>
                <a:spcPts val="0"/>
              </a:spcBef>
              <a:spcAft>
                <a:spcPts val="0"/>
              </a:spcAft>
              <a:defRPr/>
            </a:pPr>
            <a:r>
              <a:rPr lang="en-US" sz="2800" dirty="0" smtClean="0"/>
              <a:t>Pa</a:t>
            </a:r>
            <a:r>
              <a:rPr lang="pl-PL" sz="2800" smtClean="0"/>
              <a:t>O2 7</a:t>
            </a:r>
            <a:r>
              <a:rPr lang="en-US" sz="2800" smtClean="0"/>
              <a:t>2</a:t>
            </a:r>
            <a:r>
              <a:rPr lang="pl-PL" sz="2800" smtClean="0"/>
              <a:t> </a:t>
            </a:r>
            <a:endParaRPr lang="pl-PL" sz="2800" dirty="0"/>
          </a:p>
        </p:txBody>
      </p:sp>
      <p:sp>
        <p:nvSpPr>
          <p:cNvPr id="5" name="Rectangle 4"/>
          <p:cNvSpPr/>
          <p:nvPr/>
        </p:nvSpPr>
        <p:spPr>
          <a:xfrm>
            <a:off x="2590800" y="4840288"/>
            <a:ext cx="6248400" cy="954087"/>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a:latin typeface="+mn-lt"/>
                <a:cs typeface="+mn-cs"/>
              </a:rPr>
              <a:t>Uncompensated Respiratory Acidosis with hypoxemia</a:t>
            </a:r>
          </a:p>
        </p:txBody>
      </p:sp>
      <p:sp>
        <p:nvSpPr>
          <p:cNvPr id="6" name="Rectangle 5"/>
          <p:cNvSpPr/>
          <p:nvPr/>
        </p:nvSpPr>
        <p:spPr>
          <a:xfrm>
            <a:off x="6858000" y="1524000"/>
            <a:ext cx="2057400" cy="224631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pl-PL" sz="2800" dirty="0"/>
              <a:t>pH 7.31 </a:t>
            </a:r>
          </a:p>
          <a:p>
            <a:pPr fontAlgn="auto">
              <a:spcBef>
                <a:spcPts val="0"/>
              </a:spcBef>
              <a:spcAft>
                <a:spcPts val="0"/>
              </a:spcAft>
              <a:defRPr/>
            </a:pPr>
            <a:r>
              <a:rPr lang="pl-PL" sz="2800" dirty="0"/>
              <a:t>pCO2 58.5 </a:t>
            </a:r>
          </a:p>
          <a:p>
            <a:pPr fontAlgn="auto">
              <a:spcBef>
                <a:spcPts val="0"/>
              </a:spcBef>
              <a:spcAft>
                <a:spcPts val="0"/>
              </a:spcAft>
              <a:defRPr/>
            </a:pPr>
            <a:r>
              <a:rPr lang="pl-PL" sz="2800" dirty="0"/>
              <a:t>HCO3 26.1 </a:t>
            </a:r>
          </a:p>
          <a:p>
            <a:pPr fontAlgn="auto">
              <a:spcBef>
                <a:spcPts val="0"/>
              </a:spcBef>
              <a:spcAft>
                <a:spcPts val="0"/>
              </a:spcAft>
              <a:defRPr/>
            </a:pPr>
            <a:r>
              <a:rPr lang="pl-PL" sz="2800" dirty="0"/>
              <a:t>B.E. +1.6 </a:t>
            </a:r>
          </a:p>
          <a:p>
            <a:pPr fontAlgn="auto">
              <a:spcBef>
                <a:spcPts val="0"/>
              </a:spcBef>
              <a:spcAft>
                <a:spcPts val="0"/>
              </a:spcAft>
              <a:defRPr/>
            </a:pPr>
            <a:r>
              <a:rPr lang="en-US" sz="2800" dirty="0" smtClean="0"/>
              <a:t>Pa</a:t>
            </a:r>
            <a:r>
              <a:rPr lang="pl-PL" sz="2800" dirty="0" smtClean="0"/>
              <a:t>O2 </a:t>
            </a:r>
            <a:r>
              <a:rPr lang="pl-PL" sz="2800" dirty="0"/>
              <a:t>74.5 </a:t>
            </a:r>
          </a:p>
        </p:txBody>
      </p:sp>
      <p:sp>
        <p:nvSpPr>
          <p:cNvPr id="7" name="Rectangle 6"/>
          <p:cNvSpPr/>
          <p:nvPr/>
        </p:nvSpPr>
        <p:spPr>
          <a:xfrm>
            <a:off x="533400" y="2438400"/>
            <a:ext cx="6248400" cy="954088"/>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fontAlgn="auto">
              <a:spcBef>
                <a:spcPts val="0"/>
              </a:spcBef>
              <a:spcAft>
                <a:spcPts val="0"/>
              </a:spcAft>
              <a:defRPr/>
            </a:pPr>
            <a:r>
              <a:rPr lang="en-US" sz="2800" dirty="0">
                <a:latin typeface="+mn-lt"/>
                <a:cs typeface="+mn-cs"/>
              </a:rPr>
              <a:t>Uncompensated Respiratory Acidosis with hypoxemia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769"/>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en-US" sz="2800" dirty="0" smtClean="0"/>
              <a:t>P</a:t>
            </a:r>
            <a:r>
              <a:rPr lang="pl-PL" sz="2800" dirty="0" smtClean="0"/>
              <a:t>H</a:t>
            </a:r>
            <a:r>
              <a:rPr lang="en-US" sz="2800" dirty="0" smtClean="0"/>
              <a:t>=</a:t>
            </a:r>
            <a:r>
              <a:rPr lang="pl-PL" sz="2800" dirty="0" smtClean="0"/>
              <a:t> 7.07 </a:t>
            </a:r>
          </a:p>
          <a:p>
            <a:r>
              <a:rPr lang="en-US" sz="2800" dirty="0" smtClean="0"/>
              <a:t>Pa</a:t>
            </a:r>
            <a:r>
              <a:rPr lang="pl-PL" sz="2800" dirty="0" smtClean="0"/>
              <a:t>CO2</a:t>
            </a:r>
            <a:r>
              <a:rPr lang="en-US" sz="2800" dirty="0" smtClean="0"/>
              <a:t>=</a:t>
            </a:r>
            <a:r>
              <a:rPr lang="pl-PL" sz="2800" dirty="0" smtClean="0"/>
              <a:t> 11.4 </a:t>
            </a:r>
          </a:p>
          <a:p>
            <a:r>
              <a:rPr lang="pl-PL" sz="2800" dirty="0" smtClean="0"/>
              <a:t>HCO3</a:t>
            </a:r>
            <a:r>
              <a:rPr lang="en-US" sz="2800" dirty="0" smtClean="0"/>
              <a:t>=</a:t>
            </a:r>
            <a:r>
              <a:rPr lang="pl-PL" sz="2800" dirty="0" smtClean="0"/>
              <a:t> 3.1 </a:t>
            </a:r>
          </a:p>
          <a:p>
            <a:r>
              <a:rPr lang="pl-PL" sz="2800" dirty="0" smtClean="0"/>
              <a:t>B.E</a:t>
            </a:r>
            <a:r>
              <a:rPr lang="en-US" sz="2800" dirty="0" smtClean="0"/>
              <a:t>=</a:t>
            </a:r>
            <a:r>
              <a:rPr lang="pl-PL" sz="2800" dirty="0" smtClean="0"/>
              <a:t> -26.3 </a:t>
            </a:r>
          </a:p>
          <a:p>
            <a:r>
              <a:rPr lang="en-US" sz="2800" dirty="0" smtClean="0"/>
              <a:t>Pa</a:t>
            </a:r>
            <a:r>
              <a:rPr lang="pl-PL" sz="2800" dirty="0" smtClean="0"/>
              <a:t>O2 </a:t>
            </a:r>
            <a:r>
              <a:rPr lang="en-US" sz="2800" dirty="0" smtClean="0"/>
              <a:t>=</a:t>
            </a:r>
            <a:r>
              <a:rPr lang="pl-PL" sz="2800" dirty="0" smtClean="0"/>
              <a:t>115.1 </a:t>
            </a:r>
            <a:endParaRPr lang="pl-PL" sz="2800" dirty="0"/>
          </a:p>
        </p:txBody>
      </p:sp>
      <p:sp>
        <p:nvSpPr>
          <p:cNvPr id="5" name="Rectangle 4"/>
          <p:cNvSpPr/>
          <p:nvPr/>
        </p:nvSpPr>
        <p:spPr>
          <a:xfrm>
            <a:off x="2590800" y="4419600"/>
            <a:ext cx="6248400" cy="1815882"/>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smtClean="0"/>
              <a:t>Partially Compensated Metabolic Acidosis -the patient is hyperventilating, causing an elevated PaO2</a:t>
            </a:r>
            <a:endParaRPr lang="en-US" sz="2800" dirty="0">
              <a:latin typeface="+mn-lt"/>
              <a:cs typeface="+mn-cs"/>
            </a:endParaRPr>
          </a:p>
        </p:txBody>
      </p:sp>
      <p:sp>
        <p:nvSpPr>
          <p:cNvPr id="6" name="Rectangle 5"/>
          <p:cNvSpPr/>
          <p:nvPr/>
        </p:nvSpPr>
        <p:spPr>
          <a:xfrm>
            <a:off x="6858000" y="1524000"/>
            <a:ext cx="2057400" cy="224676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en-US" sz="2800" dirty="0" smtClean="0"/>
              <a:t>P</a:t>
            </a:r>
            <a:r>
              <a:rPr lang="pl-PL" sz="2800" dirty="0" smtClean="0"/>
              <a:t>H</a:t>
            </a:r>
            <a:r>
              <a:rPr lang="en-US" sz="2800" dirty="0" smtClean="0"/>
              <a:t>=</a:t>
            </a:r>
            <a:r>
              <a:rPr lang="pl-PL" sz="2800" dirty="0" smtClean="0"/>
              <a:t> 7.59 </a:t>
            </a:r>
          </a:p>
          <a:p>
            <a:r>
              <a:rPr lang="en-US" sz="2800" dirty="0" smtClean="0"/>
              <a:t>Pa</a:t>
            </a:r>
            <a:r>
              <a:rPr lang="pl-PL" sz="2800" dirty="0" smtClean="0"/>
              <a:t>CO2</a:t>
            </a:r>
            <a:r>
              <a:rPr lang="en-US" sz="2800" dirty="0" smtClean="0"/>
              <a:t>=</a:t>
            </a:r>
            <a:r>
              <a:rPr lang="pl-PL" sz="2800" dirty="0" smtClean="0"/>
              <a:t> 49.0 </a:t>
            </a:r>
          </a:p>
          <a:p>
            <a:r>
              <a:rPr lang="pl-PL" sz="2800" dirty="0" smtClean="0"/>
              <a:t>HCO3 48.2 </a:t>
            </a:r>
          </a:p>
          <a:p>
            <a:r>
              <a:rPr lang="pl-PL" sz="2800" dirty="0" smtClean="0"/>
              <a:t>B.E</a:t>
            </a:r>
            <a:r>
              <a:rPr lang="en-US" sz="2800" dirty="0" smtClean="0"/>
              <a:t>=</a:t>
            </a:r>
            <a:r>
              <a:rPr lang="pl-PL" sz="2800" dirty="0" smtClean="0"/>
              <a:t> +21.6 </a:t>
            </a:r>
          </a:p>
          <a:p>
            <a:r>
              <a:rPr lang="en-US" sz="2800" dirty="0" smtClean="0"/>
              <a:t>Pa</a:t>
            </a:r>
            <a:r>
              <a:rPr lang="pl-PL" sz="2800" dirty="0" smtClean="0"/>
              <a:t>O2</a:t>
            </a:r>
            <a:r>
              <a:rPr lang="en-US" sz="2800" dirty="0" smtClean="0"/>
              <a:t>=</a:t>
            </a:r>
            <a:r>
              <a:rPr lang="pl-PL" sz="2800" dirty="0" smtClean="0"/>
              <a:t> 58.7 </a:t>
            </a:r>
            <a:endParaRPr lang="pl-PL" sz="2800" dirty="0"/>
          </a:p>
        </p:txBody>
      </p:sp>
      <p:sp>
        <p:nvSpPr>
          <p:cNvPr id="7" name="Rectangle 6"/>
          <p:cNvSpPr/>
          <p:nvPr/>
        </p:nvSpPr>
        <p:spPr>
          <a:xfrm>
            <a:off x="533400" y="2438400"/>
            <a:ext cx="6248400" cy="954107"/>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fontAlgn="auto">
              <a:spcBef>
                <a:spcPts val="0"/>
              </a:spcBef>
              <a:spcAft>
                <a:spcPts val="0"/>
              </a:spcAft>
              <a:defRPr/>
            </a:pPr>
            <a:r>
              <a:rPr lang="en-US" sz="2800" dirty="0" smtClean="0"/>
              <a:t>Partially Compensated Metabolic Alkalosis with hypoxemia</a:t>
            </a:r>
            <a:endParaRPr lang="en-US" sz="2800"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769"/>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en-US" sz="2800" dirty="0" smtClean="0"/>
              <a:t>P</a:t>
            </a:r>
            <a:r>
              <a:rPr lang="pl-PL" sz="2800" dirty="0" smtClean="0"/>
              <a:t>H</a:t>
            </a:r>
            <a:r>
              <a:rPr lang="en-US" sz="2800" dirty="0" smtClean="0"/>
              <a:t>=</a:t>
            </a:r>
            <a:r>
              <a:rPr lang="pl-PL" sz="2800" dirty="0" smtClean="0"/>
              <a:t> 7.28 </a:t>
            </a:r>
          </a:p>
          <a:p>
            <a:r>
              <a:rPr lang="en-US" sz="2800" dirty="0" smtClean="0"/>
              <a:t>Pa</a:t>
            </a:r>
            <a:r>
              <a:rPr lang="pl-PL" sz="2800" dirty="0" smtClean="0"/>
              <a:t>CO2</a:t>
            </a:r>
            <a:r>
              <a:rPr lang="en-US" sz="2800" dirty="0" smtClean="0"/>
              <a:t>=</a:t>
            </a:r>
            <a:r>
              <a:rPr lang="pl-PL" sz="2800" dirty="0" smtClean="0"/>
              <a:t> 79.5 </a:t>
            </a:r>
          </a:p>
          <a:p>
            <a:r>
              <a:rPr lang="pl-PL" sz="2800" dirty="0" smtClean="0"/>
              <a:t>HCO3</a:t>
            </a:r>
            <a:r>
              <a:rPr lang="en-US" sz="2800" dirty="0" smtClean="0"/>
              <a:t>=</a:t>
            </a:r>
            <a:r>
              <a:rPr lang="pl-PL" sz="2800" dirty="0" smtClean="0"/>
              <a:t> 37.1 </a:t>
            </a:r>
          </a:p>
          <a:p>
            <a:r>
              <a:rPr lang="pl-PL" sz="2800" dirty="0" smtClean="0"/>
              <a:t>B.E</a:t>
            </a:r>
            <a:r>
              <a:rPr lang="en-US" sz="2800" dirty="0" smtClean="0"/>
              <a:t>=</a:t>
            </a:r>
            <a:r>
              <a:rPr lang="pl-PL" sz="2800" dirty="0" smtClean="0"/>
              <a:t> +8.4 </a:t>
            </a:r>
          </a:p>
          <a:p>
            <a:r>
              <a:rPr lang="en-US" sz="2800" dirty="0" smtClean="0"/>
              <a:t>Pa</a:t>
            </a:r>
            <a:r>
              <a:rPr lang="pl-PL" sz="2800" dirty="0" smtClean="0"/>
              <a:t>O2</a:t>
            </a:r>
            <a:r>
              <a:rPr lang="en-US" sz="2800" dirty="0" smtClean="0"/>
              <a:t>=</a:t>
            </a:r>
            <a:r>
              <a:rPr lang="pl-PL" sz="2800" dirty="0" smtClean="0"/>
              <a:t> </a:t>
            </a:r>
            <a:r>
              <a:rPr lang="en-US" sz="2800" dirty="0" smtClean="0"/>
              <a:t>49</a:t>
            </a:r>
            <a:r>
              <a:rPr lang="pl-PL" sz="2800" dirty="0" smtClean="0"/>
              <a:t>.0</a:t>
            </a:r>
            <a:endParaRPr lang="pl-PL" sz="2800" dirty="0"/>
          </a:p>
        </p:txBody>
      </p:sp>
      <p:sp>
        <p:nvSpPr>
          <p:cNvPr id="5" name="Rectangle 4"/>
          <p:cNvSpPr/>
          <p:nvPr/>
        </p:nvSpPr>
        <p:spPr>
          <a:xfrm>
            <a:off x="2590800" y="4840288"/>
            <a:ext cx="6248400" cy="954107"/>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smtClean="0"/>
              <a:t>Partially Compensated Respiratory Acidosis with Severe hypoxemia</a:t>
            </a:r>
            <a:endParaRPr lang="en-US" sz="2800"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769"/>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en-US" sz="2800" dirty="0" smtClean="0"/>
              <a:t>P</a:t>
            </a:r>
            <a:r>
              <a:rPr lang="pl-PL" sz="2800" dirty="0" smtClean="0"/>
              <a:t>H</a:t>
            </a:r>
            <a:r>
              <a:rPr lang="en-US" sz="2800" dirty="0" smtClean="0"/>
              <a:t>=</a:t>
            </a:r>
            <a:r>
              <a:rPr lang="pl-PL" sz="2800" dirty="0" smtClean="0"/>
              <a:t> 7.36 </a:t>
            </a:r>
          </a:p>
          <a:p>
            <a:r>
              <a:rPr lang="en-US" sz="2800" dirty="0" smtClean="0"/>
              <a:t>Pa</a:t>
            </a:r>
            <a:r>
              <a:rPr lang="pl-PL" sz="2800" dirty="0" smtClean="0"/>
              <a:t>CO2</a:t>
            </a:r>
            <a:r>
              <a:rPr lang="en-US" sz="2800" dirty="0" smtClean="0"/>
              <a:t>=</a:t>
            </a:r>
            <a:r>
              <a:rPr lang="pl-PL" sz="2800" dirty="0" smtClean="0"/>
              <a:t> 75.1 </a:t>
            </a:r>
          </a:p>
          <a:p>
            <a:r>
              <a:rPr lang="pl-PL" sz="2800" dirty="0" smtClean="0"/>
              <a:t>HCO3</a:t>
            </a:r>
            <a:r>
              <a:rPr lang="en-US" sz="2800" dirty="0" smtClean="0"/>
              <a:t>=</a:t>
            </a:r>
            <a:r>
              <a:rPr lang="pl-PL" sz="2800" dirty="0" smtClean="0"/>
              <a:t> 40.6 </a:t>
            </a:r>
          </a:p>
          <a:p>
            <a:r>
              <a:rPr lang="pl-PL" sz="2800" dirty="0" smtClean="0"/>
              <a:t>B.E</a:t>
            </a:r>
            <a:r>
              <a:rPr lang="en-US" sz="2800" dirty="0" smtClean="0"/>
              <a:t>=</a:t>
            </a:r>
            <a:r>
              <a:rPr lang="pl-PL" sz="2800" dirty="0" smtClean="0"/>
              <a:t> +11.9 </a:t>
            </a:r>
          </a:p>
          <a:p>
            <a:r>
              <a:rPr lang="en-US" sz="2800" dirty="0" smtClean="0"/>
              <a:t>Pa</a:t>
            </a:r>
            <a:r>
              <a:rPr lang="pl-PL" sz="2800" dirty="0" smtClean="0"/>
              <a:t>O2</a:t>
            </a:r>
            <a:r>
              <a:rPr lang="en-US" sz="2800" dirty="0" smtClean="0"/>
              <a:t>=</a:t>
            </a:r>
            <a:r>
              <a:rPr lang="pl-PL" sz="2800" dirty="0" smtClean="0"/>
              <a:t> 65.2 </a:t>
            </a:r>
            <a:endParaRPr lang="pl-PL" sz="2800" dirty="0"/>
          </a:p>
        </p:txBody>
      </p:sp>
      <p:sp>
        <p:nvSpPr>
          <p:cNvPr id="5" name="Rectangle 4"/>
          <p:cNvSpPr/>
          <p:nvPr/>
        </p:nvSpPr>
        <p:spPr>
          <a:xfrm>
            <a:off x="2590800" y="4840288"/>
            <a:ext cx="6248400" cy="954107"/>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smtClean="0"/>
              <a:t>Fully Compensated Respiratory Acidosis with hypoxemia</a:t>
            </a:r>
            <a:endParaRPr lang="en-US" sz="2800" dirty="0">
              <a:latin typeface="+mn-lt"/>
              <a:cs typeface="+mn-cs"/>
            </a:endParaRPr>
          </a:p>
        </p:txBody>
      </p:sp>
      <p:sp>
        <p:nvSpPr>
          <p:cNvPr id="6" name="Rectangle 5"/>
          <p:cNvSpPr/>
          <p:nvPr/>
        </p:nvSpPr>
        <p:spPr>
          <a:xfrm>
            <a:off x="6858000" y="1524000"/>
            <a:ext cx="2057400" cy="224676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en-US" sz="2800" dirty="0" smtClean="0"/>
              <a:t>P</a:t>
            </a:r>
            <a:r>
              <a:rPr lang="pl-PL" sz="2800" dirty="0" smtClean="0"/>
              <a:t>H</a:t>
            </a:r>
            <a:r>
              <a:rPr lang="en-US" sz="2800" dirty="0" smtClean="0"/>
              <a:t>=</a:t>
            </a:r>
            <a:r>
              <a:rPr lang="pl-PL" sz="2800" dirty="0" smtClean="0"/>
              <a:t> 7.44 </a:t>
            </a:r>
          </a:p>
          <a:p>
            <a:r>
              <a:rPr lang="en-US" sz="2800" dirty="0" smtClean="0"/>
              <a:t>Pa</a:t>
            </a:r>
            <a:r>
              <a:rPr lang="pl-PL" sz="2800" dirty="0" smtClean="0"/>
              <a:t>CO2</a:t>
            </a:r>
            <a:r>
              <a:rPr lang="en-US" sz="2800" dirty="0" smtClean="0"/>
              <a:t>=</a:t>
            </a:r>
            <a:r>
              <a:rPr lang="pl-PL" sz="2800" dirty="0" smtClean="0"/>
              <a:t> 27.8 </a:t>
            </a:r>
          </a:p>
          <a:p>
            <a:r>
              <a:rPr lang="pl-PL" sz="2800" dirty="0" smtClean="0"/>
              <a:t>HCO3</a:t>
            </a:r>
            <a:r>
              <a:rPr lang="en-US" sz="2800" dirty="0" smtClean="0"/>
              <a:t>=</a:t>
            </a:r>
            <a:r>
              <a:rPr lang="pl-PL" sz="2800" dirty="0" smtClean="0"/>
              <a:t> 19.2 </a:t>
            </a:r>
          </a:p>
          <a:p>
            <a:r>
              <a:rPr lang="pl-PL" sz="2800" dirty="0" smtClean="0"/>
              <a:t>B.E</a:t>
            </a:r>
            <a:r>
              <a:rPr lang="en-US" sz="2800" dirty="0" smtClean="0"/>
              <a:t>=</a:t>
            </a:r>
            <a:r>
              <a:rPr lang="pl-PL" sz="2800" dirty="0" smtClean="0"/>
              <a:t> -4.0 </a:t>
            </a:r>
          </a:p>
          <a:p>
            <a:r>
              <a:rPr lang="en-US" sz="2800" dirty="0" smtClean="0"/>
              <a:t>Pa</a:t>
            </a:r>
            <a:r>
              <a:rPr lang="pl-PL" sz="2800" dirty="0" smtClean="0"/>
              <a:t>O2</a:t>
            </a:r>
            <a:r>
              <a:rPr lang="en-US" sz="2800" dirty="0" smtClean="0"/>
              <a:t>=</a:t>
            </a:r>
            <a:r>
              <a:rPr lang="pl-PL" sz="2800" dirty="0" smtClean="0"/>
              <a:t> </a:t>
            </a:r>
            <a:r>
              <a:rPr lang="en-US" sz="2800" dirty="0" smtClean="0"/>
              <a:t>98</a:t>
            </a:r>
            <a:endParaRPr lang="pl-PL" sz="2800" dirty="0"/>
          </a:p>
        </p:txBody>
      </p:sp>
      <p:sp>
        <p:nvSpPr>
          <p:cNvPr id="7" name="Rectangle 6"/>
          <p:cNvSpPr/>
          <p:nvPr/>
        </p:nvSpPr>
        <p:spPr>
          <a:xfrm>
            <a:off x="533400" y="2438400"/>
            <a:ext cx="6248400" cy="954107"/>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fontAlgn="auto">
              <a:spcBef>
                <a:spcPts val="0"/>
              </a:spcBef>
              <a:spcAft>
                <a:spcPts val="0"/>
              </a:spcAft>
              <a:defRPr/>
            </a:pPr>
            <a:r>
              <a:rPr lang="en-US" sz="2800" dirty="0" smtClean="0"/>
              <a:t>Fully Compensated Respiratory Alkalosis with normal oxygenation</a:t>
            </a:r>
            <a:endParaRPr lang="en-US" sz="2800"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81000" y="4154488"/>
            <a:ext cx="2057400" cy="2246769"/>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en-US" sz="2800" dirty="0" smtClean="0"/>
              <a:t>P</a:t>
            </a:r>
            <a:r>
              <a:rPr lang="pl-PL" sz="2800" dirty="0" smtClean="0"/>
              <a:t>H </a:t>
            </a:r>
            <a:r>
              <a:rPr lang="en-US" sz="2800" dirty="0" smtClean="0"/>
              <a:t>=</a:t>
            </a:r>
            <a:r>
              <a:rPr lang="pl-PL" sz="2800" dirty="0" smtClean="0"/>
              <a:t>7.36 </a:t>
            </a:r>
          </a:p>
          <a:p>
            <a:r>
              <a:rPr lang="en-US" sz="2800" dirty="0" smtClean="0"/>
              <a:t>Pa</a:t>
            </a:r>
            <a:r>
              <a:rPr lang="pl-PL" sz="2800" dirty="0" smtClean="0"/>
              <a:t>CO2</a:t>
            </a:r>
            <a:r>
              <a:rPr lang="en-US" sz="2800" dirty="0" smtClean="0"/>
              <a:t>=</a:t>
            </a:r>
            <a:r>
              <a:rPr lang="pl-PL" sz="2800" dirty="0" smtClean="0"/>
              <a:t> 30.0 </a:t>
            </a:r>
          </a:p>
          <a:p>
            <a:r>
              <a:rPr lang="pl-PL" sz="2800" dirty="0" smtClean="0"/>
              <a:t>HCO3 </a:t>
            </a:r>
            <a:r>
              <a:rPr lang="en-US" sz="2800" dirty="0" smtClean="0"/>
              <a:t>=</a:t>
            </a:r>
            <a:r>
              <a:rPr lang="pl-PL" sz="2800" dirty="0" smtClean="0"/>
              <a:t>15.0 </a:t>
            </a:r>
          </a:p>
          <a:p>
            <a:r>
              <a:rPr lang="pl-PL" sz="2800" dirty="0" smtClean="0"/>
              <a:t>B.E</a:t>
            </a:r>
            <a:r>
              <a:rPr lang="en-US" sz="2800" dirty="0" smtClean="0"/>
              <a:t>=</a:t>
            </a:r>
            <a:r>
              <a:rPr lang="pl-PL" sz="2800" dirty="0" smtClean="0"/>
              <a:t> -12.0 </a:t>
            </a:r>
          </a:p>
          <a:p>
            <a:r>
              <a:rPr lang="en-US" sz="2800" dirty="0" smtClean="0"/>
              <a:t>Pa</a:t>
            </a:r>
            <a:r>
              <a:rPr lang="pl-PL" sz="2800" dirty="0" smtClean="0"/>
              <a:t>O2</a:t>
            </a:r>
            <a:r>
              <a:rPr lang="en-US" sz="2800" dirty="0" smtClean="0"/>
              <a:t>=</a:t>
            </a:r>
            <a:r>
              <a:rPr lang="pl-PL" sz="2800" dirty="0" smtClean="0"/>
              <a:t> 80.0 </a:t>
            </a:r>
            <a:endParaRPr lang="pl-PL" sz="2800" dirty="0"/>
          </a:p>
        </p:txBody>
      </p:sp>
      <p:sp>
        <p:nvSpPr>
          <p:cNvPr id="5" name="Rectangle 4"/>
          <p:cNvSpPr/>
          <p:nvPr/>
        </p:nvSpPr>
        <p:spPr>
          <a:xfrm>
            <a:off x="2590800" y="4840288"/>
            <a:ext cx="6248400" cy="954107"/>
          </a:xfrm>
          <a:prstGeom prst="rect">
            <a:avLst/>
          </a:prstGeom>
          <a:solidFill>
            <a:schemeClr val="accent4">
              <a:lumMod val="40000"/>
              <a:lumOff val="60000"/>
            </a:schemeClr>
          </a:solidFill>
          <a:ln>
            <a:solidFill>
              <a:schemeClr val="accent4">
                <a:lumMod val="75000"/>
              </a:schemeClr>
            </a:solidFill>
          </a:ln>
        </p:spPr>
        <p:txBody>
          <a:bodyPr>
            <a:spAutoFit/>
          </a:bodyPr>
          <a:lstStyle/>
          <a:p>
            <a:pPr fontAlgn="auto">
              <a:spcBef>
                <a:spcPts val="0"/>
              </a:spcBef>
              <a:spcAft>
                <a:spcPts val="0"/>
              </a:spcAft>
              <a:defRPr/>
            </a:pPr>
            <a:r>
              <a:rPr lang="en-US" sz="2800" dirty="0" smtClean="0"/>
              <a:t>Fully Compensated Metabolic Acidosis with normal oxygenation</a:t>
            </a:r>
            <a:endParaRPr lang="en-US" sz="2800" dirty="0">
              <a:latin typeface="+mn-lt"/>
              <a:cs typeface="+mn-cs"/>
            </a:endParaRPr>
          </a:p>
        </p:txBody>
      </p:sp>
      <p:sp>
        <p:nvSpPr>
          <p:cNvPr id="6" name="Rectangle 5"/>
          <p:cNvSpPr/>
          <p:nvPr/>
        </p:nvSpPr>
        <p:spPr>
          <a:xfrm>
            <a:off x="6858000" y="1524000"/>
            <a:ext cx="2057400" cy="224676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en-US" sz="2800" dirty="0" smtClean="0"/>
              <a:t>P</a:t>
            </a:r>
            <a:r>
              <a:rPr lang="pl-PL" sz="2800" dirty="0" smtClean="0"/>
              <a:t>H</a:t>
            </a:r>
            <a:r>
              <a:rPr lang="en-US" sz="2800" dirty="0" smtClean="0"/>
              <a:t>=</a:t>
            </a:r>
            <a:r>
              <a:rPr lang="pl-PL" sz="2800" dirty="0" smtClean="0"/>
              <a:t> 7.44 </a:t>
            </a:r>
          </a:p>
          <a:p>
            <a:r>
              <a:rPr lang="en-US" sz="2800" dirty="0" smtClean="0"/>
              <a:t>Pa</a:t>
            </a:r>
            <a:r>
              <a:rPr lang="pl-PL" sz="2800" dirty="0" smtClean="0"/>
              <a:t>CO2</a:t>
            </a:r>
            <a:r>
              <a:rPr lang="en-US" sz="2800" dirty="0" smtClean="0"/>
              <a:t>=</a:t>
            </a:r>
            <a:r>
              <a:rPr lang="pl-PL" sz="2800" dirty="0" smtClean="0"/>
              <a:t> 48.0 </a:t>
            </a:r>
          </a:p>
          <a:p>
            <a:r>
              <a:rPr lang="pl-PL" sz="2800" dirty="0" smtClean="0"/>
              <a:t>HCO3 </a:t>
            </a:r>
            <a:r>
              <a:rPr lang="en-US" sz="2800" dirty="0" smtClean="0"/>
              <a:t>=</a:t>
            </a:r>
            <a:r>
              <a:rPr lang="pl-PL" sz="2800" dirty="0" smtClean="0"/>
              <a:t>32.6 </a:t>
            </a:r>
          </a:p>
          <a:p>
            <a:r>
              <a:rPr lang="pl-PL" sz="2800" dirty="0" smtClean="0"/>
              <a:t>B.E</a:t>
            </a:r>
            <a:r>
              <a:rPr lang="en-US" sz="2800" dirty="0" smtClean="0"/>
              <a:t>=</a:t>
            </a:r>
            <a:r>
              <a:rPr lang="pl-PL" sz="2800" dirty="0" smtClean="0"/>
              <a:t> +7.3 </a:t>
            </a:r>
          </a:p>
          <a:p>
            <a:r>
              <a:rPr lang="en-US" sz="2800" dirty="0" smtClean="0"/>
              <a:t>Pa</a:t>
            </a:r>
            <a:r>
              <a:rPr lang="pl-PL" sz="2800" dirty="0" smtClean="0"/>
              <a:t>O2</a:t>
            </a:r>
            <a:r>
              <a:rPr lang="en-US" sz="2800" dirty="0" smtClean="0"/>
              <a:t>=</a:t>
            </a:r>
            <a:r>
              <a:rPr lang="pl-PL" sz="2800" dirty="0" smtClean="0"/>
              <a:t> 63.6 </a:t>
            </a:r>
            <a:endParaRPr lang="pl-PL" sz="2800" dirty="0"/>
          </a:p>
        </p:txBody>
      </p:sp>
      <p:sp>
        <p:nvSpPr>
          <p:cNvPr id="7" name="Rectangle 6"/>
          <p:cNvSpPr/>
          <p:nvPr/>
        </p:nvSpPr>
        <p:spPr>
          <a:xfrm>
            <a:off x="533400" y="2438400"/>
            <a:ext cx="6248400" cy="954107"/>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fontAlgn="auto">
              <a:spcBef>
                <a:spcPts val="0"/>
              </a:spcBef>
              <a:spcAft>
                <a:spcPts val="0"/>
              </a:spcAft>
              <a:defRPr/>
            </a:pPr>
            <a:r>
              <a:rPr lang="en-US" sz="2800" dirty="0" smtClean="0"/>
              <a:t>Fully Compensated Metabolic Alkalosis with hypoxemia</a:t>
            </a:r>
            <a:endParaRPr lang="en-US" sz="2800"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endParaRPr lang="en-US" smtClean="0"/>
          </a:p>
        </p:txBody>
      </p:sp>
      <p:sp>
        <p:nvSpPr>
          <p:cNvPr id="10243" name="Rectangle 3"/>
          <p:cNvSpPr>
            <a:spLocks noGrp="1" noChangeArrowheads="1"/>
          </p:cNvSpPr>
          <p:nvPr>
            <p:ph type="body" idx="1"/>
          </p:nvPr>
        </p:nvSpPr>
        <p:spPr/>
        <p:txBody>
          <a:bodyPr/>
          <a:lstStyle/>
          <a:p>
            <a:endParaRPr lang="en-US" smtClean="0"/>
          </a:p>
        </p:txBody>
      </p:sp>
      <p:pic>
        <p:nvPicPr>
          <p:cNvPr id="10244" name="Picture 4" descr="9076"/>
          <p:cNvPicPr>
            <a:picLocks noChangeAspect="1" noChangeArrowheads="1"/>
          </p:cNvPicPr>
          <p:nvPr/>
        </p:nvPicPr>
        <p:blipFill>
          <a:blip r:embed="rId2"/>
          <a:srcRect/>
          <a:stretch>
            <a:fillRect/>
          </a:stretch>
        </p:blipFill>
        <p:spPr bwMode="auto">
          <a:xfrm>
            <a:off x="98425" y="457200"/>
            <a:ext cx="8893175" cy="5988050"/>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50000"/>
                <a:satMod val="300000"/>
              </a:schemeClr>
            </a:gs>
            <a:gs pos="81000">
              <a:schemeClr val="accent1">
                <a:tint val="37000"/>
                <a:satMod val="300000"/>
              </a:schemeClr>
            </a:gs>
            <a:gs pos="100000">
              <a:schemeClr val="accent1">
                <a:tint val="15000"/>
                <a:satMod val="350000"/>
              </a:schemeClr>
            </a:gs>
          </a:gsLst>
          <a:lin ang="162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ar-SA" b="1" dirty="0" smtClean="0"/>
              <a:t>اختلالات مرکب اسید – باز</a:t>
            </a:r>
            <a:r>
              <a:rPr lang="en-US" b="1" dirty="0" smtClean="0"/>
              <a:t> </a:t>
            </a:r>
            <a:r>
              <a:rPr lang="fa-IR" b="1" dirty="0" smtClean="0"/>
              <a:t/>
            </a:r>
            <a:br>
              <a:rPr lang="fa-IR" b="1" dirty="0" smtClean="0"/>
            </a:br>
            <a:r>
              <a:rPr lang="en-US" b="1" dirty="0" smtClean="0"/>
              <a:t>( Mixed Disorders )</a:t>
            </a:r>
            <a:endParaRPr lang="en-US" dirty="0"/>
          </a:p>
        </p:txBody>
      </p:sp>
      <p:sp>
        <p:nvSpPr>
          <p:cNvPr id="3" name="Content Placeholder 2"/>
          <p:cNvSpPr>
            <a:spLocks noGrp="1"/>
          </p:cNvSpPr>
          <p:nvPr>
            <p:ph idx="1"/>
          </p:nvPr>
        </p:nvSpPr>
        <p:spPr>
          <a:gradFill>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p:spPr>
        <p:txBody>
          <a:bodyPr rtlCol="0">
            <a:normAutofit fontScale="77500" lnSpcReduction="20000"/>
          </a:bodyPr>
          <a:lstStyle/>
          <a:p>
            <a:pPr algn="r" rtl="1" fontAlgn="auto">
              <a:spcAft>
                <a:spcPts val="0"/>
              </a:spcAft>
              <a:defRPr/>
            </a:pPr>
            <a:r>
              <a:rPr lang="ar-SA" dirty="0" smtClean="0"/>
              <a:t>اسیدوز تنفسی + آلکالوز متابولیک</a:t>
            </a:r>
            <a:r>
              <a:rPr lang="en-US" dirty="0" smtClean="0"/>
              <a:t> </a:t>
            </a:r>
            <a:r>
              <a:rPr lang="fa-IR" dirty="0" smtClean="0"/>
              <a:t> (</a:t>
            </a:r>
            <a:r>
              <a:rPr lang="ar-SA" dirty="0" smtClean="0"/>
              <a:t>مثل</a:t>
            </a:r>
            <a:r>
              <a:rPr lang="en-US" dirty="0" smtClean="0"/>
              <a:t> COPD + </a:t>
            </a:r>
            <a:r>
              <a:rPr lang="ar-SA" dirty="0" smtClean="0"/>
              <a:t>استفراغ</a:t>
            </a:r>
            <a:r>
              <a:rPr lang="en-US" dirty="0" smtClean="0"/>
              <a:t> </a:t>
            </a:r>
            <a:r>
              <a:rPr lang="fa-IR" dirty="0" smtClean="0"/>
              <a:t>)</a:t>
            </a:r>
            <a:endParaRPr lang="en-US" dirty="0" smtClean="0"/>
          </a:p>
          <a:p>
            <a:pPr algn="r" rtl="1" fontAlgn="auto">
              <a:spcAft>
                <a:spcPts val="0"/>
              </a:spcAft>
              <a:defRPr/>
            </a:pPr>
            <a:r>
              <a:rPr lang="ar-SA" dirty="0" smtClean="0"/>
              <a:t>اسیدوز تنفسی + اسیدوز متابولیک</a:t>
            </a:r>
            <a:r>
              <a:rPr lang="fa-IR" dirty="0" smtClean="0"/>
              <a:t> (</a:t>
            </a:r>
            <a:r>
              <a:rPr lang="en-US" dirty="0" smtClean="0"/>
              <a:t> </a:t>
            </a:r>
            <a:r>
              <a:rPr lang="ar-SA" dirty="0" smtClean="0"/>
              <a:t>مثل ایست قلبی – تنفسی + اسهال</a:t>
            </a:r>
            <a:r>
              <a:rPr lang="en-US" dirty="0" smtClean="0"/>
              <a:t> </a:t>
            </a:r>
            <a:r>
              <a:rPr lang="fa-IR" dirty="0" smtClean="0"/>
              <a:t>)</a:t>
            </a:r>
            <a:endParaRPr lang="en-US" dirty="0" smtClean="0"/>
          </a:p>
          <a:p>
            <a:pPr algn="r" rtl="1" fontAlgn="auto">
              <a:spcAft>
                <a:spcPts val="0"/>
              </a:spcAft>
              <a:defRPr/>
            </a:pPr>
            <a:r>
              <a:rPr lang="ar-SA" dirty="0" smtClean="0"/>
              <a:t>آلکالوز تنفسی – آلکالوز متابولیک</a:t>
            </a:r>
            <a:r>
              <a:rPr lang="fa-IR" dirty="0" smtClean="0"/>
              <a:t> (</a:t>
            </a:r>
            <a:r>
              <a:rPr lang="ar-SA" dirty="0" smtClean="0"/>
              <a:t>مثل هایپرونتیلاسیون ناشی از درد </a:t>
            </a:r>
            <a:r>
              <a:rPr lang="en-US" dirty="0" smtClean="0"/>
              <a:t>+ </a:t>
            </a:r>
            <a:r>
              <a:rPr lang="ar-SA" dirty="0" smtClean="0"/>
              <a:t>ترانسفوزیون مقادیر بالای</a:t>
            </a:r>
            <a:r>
              <a:rPr lang="fa-IR" dirty="0" smtClean="0"/>
              <a:t> پلاسما)</a:t>
            </a:r>
            <a:endParaRPr lang="en-US" dirty="0" smtClean="0"/>
          </a:p>
          <a:p>
            <a:pPr algn="r" rtl="1" fontAlgn="auto">
              <a:spcAft>
                <a:spcPts val="0"/>
              </a:spcAft>
              <a:defRPr/>
            </a:pPr>
            <a:r>
              <a:rPr lang="ar-SA" dirty="0" smtClean="0"/>
              <a:t>اسیدوز متابولیک + آلکالوز متابولیک</a:t>
            </a:r>
            <a:r>
              <a:rPr lang="fa-IR" dirty="0" smtClean="0"/>
              <a:t>(</a:t>
            </a:r>
            <a:r>
              <a:rPr lang="en-US" dirty="0" smtClean="0"/>
              <a:t> </a:t>
            </a:r>
            <a:r>
              <a:rPr lang="ar-SA" dirty="0" smtClean="0"/>
              <a:t>مثل نارسایی کلیه + اسهال )</a:t>
            </a:r>
            <a:endParaRPr lang="en-US" dirty="0" smtClean="0"/>
          </a:p>
          <a:p>
            <a:pPr algn="r" rtl="1" fontAlgn="auto">
              <a:spcAft>
                <a:spcPts val="0"/>
              </a:spcAft>
              <a:defRPr/>
            </a:pPr>
            <a:r>
              <a:rPr lang="ar-SA" dirty="0" smtClean="0"/>
              <a:t>دو نوع اسیدوز متابولیک توام</a:t>
            </a:r>
            <a:r>
              <a:rPr lang="fa-IR" dirty="0" smtClean="0"/>
              <a:t>(</a:t>
            </a:r>
            <a:r>
              <a:rPr lang="en-US" dirty="0" smtClean="0"/>
              <a:t> </a:t>
            </a:r>
            <a:r>
              <a:rPr lang="ar-SA" dirty="0" smtClean="0"/>
              <a:t>مثل کتواسیدوز دیابتی + لاکتیک اسیدوز</a:t>
            </a:r>
            <a:r>
              <a:rPr lang="en-US" dirty="0" smtClean="0"/>
              <a:t> </a:t>
            </a:r>
            <a:r>
              <a:rPr lang="fa-IR" dirty="0" smtClean="0"/>
              <a:t>)</a:t>
            </a:r>
            <a:endParaRPr lang="en-US" dirty="0" smtClean="0"/>
          </a:p>
          <a:p>
            <a:pPr marL="274320" indent="-274320" algn="r" rtl="1" fontAlgn="auto">
              <a:spcAft>
                <a:spcPts val="0"/>
              </a:spcAft>
              <a:buClr>
                <a:schemeClr val="accent3"/>
              </a:buClr>
              <a:buFont typeface="Wingdings 2"/>
              <a:buChar char=""/>
              <a:defRPr/>
            </a:pPr>
            <a:endParaRPr lang="fa-IR" dirty="0" smtClean="0">
              <a:latin typeface="Arial" pitchFamily="34" charset="0"/>
            </a:endParaRPr>
          </a:p>
          <a:p>
            <a:pPr marL="274320" indent="-274320" algn="r" rtl="1" fontAlgn="auto">
              <a:spcAft>
                <a:spcPts val="0"/>
              </a:spcAft>
              <a:buClr>
                <a:schemeClr val="accent3"/>
              </a:buClr>
              <a:buFont typeface="Wingdings 2"/>
              <a:buChar char=""/>
              <a:defRPr/>
            </a:pPr>
            <a:endParaRPr lang="fa-IR" dirty="0" smtClean="0">
              <a:latin typeface="Arial" pitchFamily="34" charset="0"/>
            </a:endParaRPr>
          </a:p>
          <a:p>
            <a:pPr marL="274320" indent="-274320" algn="r" rtl="1" fontAlgn="auto">
              <a:spcAft>
                <a:spcPts val="0"/>
              </a:spcAft>
              <a:buClr>
                <a:schemeClr val="accent3"/>
              </a:buClr>
              <a:buFont typeface="Wingdings 2"/>
              <a:buChar char=""/>
              <a:defRPr/>
            </a:pPr>
            <a:endParaRPr lang="fa-IR" dirty="0" smtClean="0">
              <a:latin typeface="Arial" pitchFamily="34" charset="0"/>
            </a:endParaRPr>
          </a:p>
          <a:p>
            <a:pPr marL="514350" indent="-514350" algn="r" rtl="1" fontAlgn="auto">
              <a:spcAft>
                <a:spcPts val="0"/>
              </a:spcAft>
              <a:buClr>
                <a:schemeClr val="accent3"/>
              </a:buClr>
              <a:buFont typeface="Arial" pitchFamily="34" charset="0"/>
              <a:buNone/>
              <a:defRPr/>
            </a:pPr>
            <a:r>
              <a:rPr lang="fa-IR" sz="3600" b="1" dirty="0" smtClean="0">
                <a:solidFill>
                  <a:srgbClr val="FF0000"/>
                </a:solidFill>
                <a:latin typeface="Arial" pitchFamily="34" charset="0"/>
              </a:rPr>
              <a:t>اگر </a:t>
            </a:r>
            <a:r>
              <a:rPr lang="en-US" sz="3600" b="1" dirty="0" smtClean="0">
                <a:solidFill>
                  <a:srgbClr val="FF0000"/>
                </a:solidFill>
                <a:latin typeface="Arial" pitchFamily="34" charset="0"/>
                <a:cs typeface="Arial" pitchFamily="34" charset="0"/>
              </a:rPr>
              <a:t>Pa CO2 </a:t>
            </a:r>
            <a:r>
              <a:rPr lang="fa-IR" sz="3600" b="1" dirty="0" smtClean="0">
                <a:solidFill>
                  <a:srgbClr val="FF0000"/>
                </a:solidFill>
                <a:latin typeface="Arial" pitchFamily="34" charset="0"/>
              </a:rPr>
              <a:t>با </a:t>
            </a:r>
            <a:r>
              <a:rPr lang="en-US" sz="3600" b="1" dirty="0" smtClean="0">
                <a:solidFill>
                  <a:srgbClr val="FF0000"/>
                </a:solidFill>
                <a:latin typeface="Arial" pitchFamily="34" charset="0"/>
                <a:cs typeface="Arial" pitchFamily="34" charset="0"/>
              </a:rPr>
              <a:t>HCO3⁻</a:t>
            </a:r>
            <a:r>
              <a:rPr lang="fa-IR" sz="3600" b="1" dirty="0" smtClean="0">
                <a:solidFill>
                  <a:srgbClr val="FF0000"/>
                </a:solidFill>
                <a:latin typeface="Arial" pitchFamily="34" charset="0"/>
              </a:rPr>
              <a:t>  در جهت مخالف باشند، بیمار دچار عدم تعادل مرکب است.</a:t>
            </a:r>
            <a:endParaRPr lang="en-US" sz="3600" b="1" dirty="0" smtClean="0">
              <a:solidFill>
                <a:srgbClr val="FF0000"/>
              </a:solidFill>
              <a:latin typeface="Arial" pitchFamily="34" charset="0"/>
              <a:cs typeface="Arial" pitchFamily="34" charset="0"/>
            </a:endParaRPr>
          </a:p>
          <a:p>
            <a:pPr fontAlgn="auto">
              <a:spcAft>
                <a:spcPts val="0"/>
              </a:spcAft>
              <a:defRPr/>
            </a:pPr>
            <a:endParaRPr lang="en-US" dirty="0"/>
          </a:p>
        </p:txBody>
      </p:sp>
    </p:spTree>
  </p:cSld>
  <p:clrMapOvr>
    <a:masterClrMapping/>
  </p:clrMapOvr>
  <p:transition spd="slow">
    <p:cove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50000"/>
                <a:satMod val="300000"/>
              </a:schemeClr>
            </a:gs>
            <a:gs pos="0">
              <a:schemeClr val="accent1">
                <a:tint val="37000"/>
                <a:satMod val="300000"/>
              </a:schemeClr>
            </a:gs>
            <a:gs pos="100000">
              <a:schemeClr val="accent1">
                <a:tint val="15000"/>
                <a:satMod val="350000"/>
              </a:schemeClr>
            </a:gs>
          </a:gsLst>
          <a:lin ang="16200000" scaled="1"/>
        </a:gradFill>
        <a:effectLst/>
      </p:bgPr>
    </p:bg>
    <p:spTree>
      <p:nvGrpSpPr>
        <p:cNvPr id="1" name=""/>
        <p:cNvGrpSpPr/>
        <p:nvPr/>
      </p:nvGrpSpPr>
      <p:grpSpPr>
        <a:xfrm>
          <a:off x="0" y="0"/>
          <a:ext cx="0" cy="0"/>
          <a:chOff x="0" y="0"/>
          <a:chExt cx="0" cy="0"/>
        </a:xfrm>
      </p:grpSpPr>
      <p:sp>
        <p:nvSpPr>
          <p:cNvPr id="80898" name="Content Placeholder 2"/>
          <p:cNvSpPr>
            <a:spLocks noGrp="1"/>
          </p:cNvSpPr>
          <p:nvPr>
            <p:ph idx="1"/>
          </p:nvPr>
        </p:nvSpPr>
        <p:spPr>
          <a:xfrm>
            <a:off x="457200" y="533400"/>
            <a:ext cx="8229600" cy="5821363"/>
          </a:xfrm>
        </p:spPr>
        <p:txBody>
          <a:bodyPr/>
          <a:lstStyle/>
          <a:p>
            <a:pPr algn="r" rtl="1">
              <a:buFont typeface="Arial" pitchFamily="34" charset="0"/>
              <a:buNone/>
            </a:pPr>
            <a:r>
              <a:rPr lang="ar-SA" sz="2400" dirty="0" smtClean="0"/>
              <a:t>مثال</a:t>
            </a:r>
            <a:r>
              <a:rPr lang="en-US" sz="2400" dirty="0" smtClean="0"/>
              <a:t> :</a:t>
            </a:r>
          </a:p>
          <a:p>
            <a:pPr rtl="1">
              <a:buFont typeface="Arial" pitchFamily="34" charset="0"/>
              <a:buNone/>
            </a:pPr>
            <a:r>
              <a:rPr lang="en-US" sz="2400" dirty="0" smtClean="0"/>
              <a:t>PH = 7.20 ↓</a:t>
            </a:r>
          </a:p>
          <a:p>
            <a:pPr rtl="1">
              <a:buFont typeface="Arial" pitchFamily="34" charset="0"/>
              <a:buNone/>
            </a:pPr>
            <a:r>
              <a:rPr lang="en-US" sz="2400" dirty="0" smtClean="0"/>
              <a:t>PaCO2 = 55 mmHg ↑</a:t>
            </a:r>
          </a:p>
          <a:p>
            <a:pPr rtl="1">
              <a:buFont typeface="Arial" pitchFamily="34" charset="0"/>
              <a:buNone/>
            </a:pPr>
            <a:r>
              <a:rPr lang="en-US" sz="2400" dirty="0" smtClean="0"/>
              <a:t>HCO3 - = 20 </a:t>
            </a:r>
            <a:r>
              <a:rPr lang="en-US" sz="2400" dirty="0" err="1" smtClean="0"/>
              <a:t>mEq</a:t>
            </a:r>
            <a:r>
              <a:rPr lang="en-US" sz="2400" dirty="0" smtClean="0"/>
              <a:t>/L ↓</a:t>
            </a:r>
          </a:p>
          <a:p>
            <a:pPr algn="r" rtl="1">
              <a:buFont typeface="Arial" pitchFamily="34" charset="0"/>
              <a:buNone/>
            </a:pPr>
            <a:r>
              <a:rPr lang="en-US" sz="2400" dirty="0" smtClean="0"/>
              <a:t>PH</a:t>
            </a:r>
            <a:r>
              <a:rPr lang="ar-SA" sz="2400" dirty="0" smtClean="0"/>
              <a:t>نمایانگر حضور یک اسیدوز شدید است</a:t>
            </a:r>
            <a:r>
              <a:rPr lang="en-US" sz="2400" dirty="0" smtClean="0"/>
              <a:t> </a:t>
            </a:r>
            <a:r>
              <a:rPr lang="ar-SA" sz="2400" dirty="0" smtClean="0"/>
              <a:t>و</a:t>
            </a:r>
            <a:r>
              <a:rPr lang="en-US" sz="2400" dirty="0" smtClean="0"/>
              <a:t> PaCo2 </a:t>
            </a:r>
            <a:r>
              <a:rPr lang="ar-SA" sz="2400" dirty="0" smtClean="0"/>
              <a:t>در جهت مخالف یکدیگر تغییر کرده اند، که دلیل بر وجود یک بیماری تنفسی است. اما تغییرات</a:t>
            </a:r>
            <a:r>
              <a:rPr lang="en-US" sz="2400" dirty="0" smtClean="0"/>
              <a:t> PH </a:t>
            </a:r>
            <a:r>
              <a:rPr lang="ar-SA" sz="2400" dirty="0" smtClean="0"/>
              <a:t>و</a:t>
            </a:r>
            <a:r>
              <a:rPr lang="en-US" sz="2400" dirty="0" smtClean="0"/>
              <a:t> HCO3 -  </a:t>
            </a:r>
            <a:r>
              <a:rPr lang="ar-SA" sz="2400" dirty="0" smtClean="0"/>
              <a:t>در جهت یکدیگر ( هم جهت ) است. بنابراین یک بیماری متابولیکی نیز وجود دارد.</a:t>
            </a:r>
            <a:endParaRPr lang="fa-IR" sz="2400" dirty="0" smtClean="0"/>
          </a:p>
          <a:p>
            <a:pPr algn="r" rtl="1">
              <a:buFont typeface="Arial" pitchFamily="34" charset="0"/>
              <a:buNone/>
            </a:pPr>
            <a:endParaRPr lang="en-US" sz="2400" dirty="0" smtClean="0"/>
          </a:p>
          <a:p>
            <a:pPr algn="r" rtl="1">
              <a:buFont typeface="Arial" pitchFamily="34" charset="0"/>
              <a:buNone/>
            </a:pPr>
            <a:r>
              <a:rPr lang="ar-SA" sz="2400" b="1" dirty="0" smtClean="0">
                <a:solidFill>
                  <a:srgbClr val="FF0000"/>
                </a:solidFill>
              </a:rPr>
              <a:t>مقادیر مذکور نشانگر یک اسیدوز مرکب </a:t>
            </a:r>
            <a:r>
              <a:rPr lang="en-US" sz="2400" b="1" dirty="0" smtClean="0">
                <a:solidFill>
                  <a:srgbClr val="FF0000"/>
                </a:solidFill>
              </a:rPr>
              <a:t>( Mixed )  </a:t>
            </a:r>
            <a:r>
              <a:rPr lang="ar-SA" sz="2400" b="1" dirty="0" smtClean="0">
                <a:solidFill>
                  <a:srgbClr val="FF0000"/>
                </a:solidFill>
              </a:rPr>
              <a:t>تنفسی و متابولیک است</a:t>
            </a:r>
            <a:r>
              <a:rPr lang="fa-IR" sz="2400" b="1" dirty="0" smtClean="0">
                <a:solidFill>
                  <a:srgbClr val="FF0000"/>
                </a:solidFill>
              </a:rPr>
              <a:t>.</a:t>
            </a:r>
          </a:p>
          <a:p>
            <a:pPr algn="r" rtl="1">
              <a:buFont typeface="Arial" pitchFamily="34" charset="0"/>
              <a:buNone/>
            </a:pPr>
            <a:endParaRPr lang="fa-IR" sz="2400" dirty="0" smtClean="0"/>
          </a:p>
          <a:p>
            <a:pPr algn="r" rtl="1">
              <a:buFont typeface="Arial" pitchFamily="34" charset="0"/>
              <a:buNone/>
            </a:pPr>
            <a:r>
              <a:rPr lang="fa-IR" sz="2400" dirty="0" smtClean="0"/>
              <a:t> (بیمار با </a:t>
            </a:r>
            <a:r>
              <a:rPr lang="ar-SA" sz="2400" dirty="0" smtClean="0"/>
              <a:t>ایست قلبی – ریوی است که در آن بعلت تهویه ناکافی و تجمع</a:t>
            </a:r>
            <a:r>
              <a:rPr lang="en-US" sz="2400" dirty="0" smtClean="0"/>
              <a:t> Co2</a:t>
            </a:r>
            <a:r>
              <a:rPr lang="ar-SA" sz="2400" dirty="0" smtClean="0"/>
              <a:t> ، اسیدوز تنفسی ایجاد می شود و بدلیل اکسیژناسیون ناکافی بافتی و تجمع اسید لاکتیک ، اسیدوز متابولیک حاصل </a:t>
            </a:r>
            <a:r>
              <a:rPr lang="fa-IR" sz="2400" dirty="0" smtClean="0"/>
              <a:t>شده است)</a:t>
            </a:r>
            <a:r>
              <a:rPr lang="en-US" sz="2400" dirty="0" smtClean="0"/>
              <a:t>.</a:t>
            </a:r>
          </a:p>
          <a:p>
            <a:pPr>
              <a:buFont typeface="Arial" pitchFamily="34" charset="0"/>
              <a:buNone/>
            </a:pPr>
            <a:endParaRPr lang="en-US" sz="2400" dirty="0" smtClean="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50000"/>
                <a:satMod val="300000"/>
              </a:schemeClr>
            </a:gs>
            <a:gs pos="0">
              <a:schemeClr val="accent1">
                <a:tint val="37000"/>
                <a:satMod val="300000"/>
              </a:schemeClr>
            </a:gs>
            <a:gs pos="100000">
              <a:schemeClr val="accent1">
                <a:tint val="15000"/>
                <a:satMod val="350000"/>
              </a:schemeClr>
            </a:gs>
          </a:gsLst>
          <a:lin ang="16200000" scaled="1"/>
        </a:gradFill>
        <a:effectLst/>
      </p:bgPr>
    </p:bg>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p:txBody>
          <a:bodyPr rtlCol="0">
            <a:normAutofit lnSpcReduction="10000"/>
          </a:bodyPr>
          <a:lstStyle/>
          <a:p>
            <a:pPr algn="r" rtl="1" fontAlgn="auto">
              <a:spcAft>
                <a:spcPts val="0"/>
              </a:spcAft>
              <a:defRPr/>
            </a:pPr>
            <a:r>
              <a:rPr lang="ar-SA" dirty="0" smtClean="0"/>
              <a:t>در کلیه وضعیت های بالا ، </a:t>
            </a:r>
            <a:r>
              <a:rPr lang="en-US" dirty="0" smtClean="0"/>
              <a:t>PH </a:t>
            </a:r>
            <a:r>
              <a:rPr lang="ar-SA" dirty="0" smtClean="0"/>
              <a:t>خون می تواند نشانگر وضعیت حاد ، تحت حاد و یا مزمن باشد</a:t>
            </a:r>
            <a:r>
              <a:rPr lang="en-US" dirty="0" smtClean="0"/>
              <a:t> . </a:t>
            </a:r>
            <a:r>
              <a:rPr lang="ar-SA" b="1" dirty="0" smtClean="0">
                <a:solidFill>
                  <a:srgbClr val="FF0000"/>
                </a:solidFill>
              </a:rPr>
              <a:t>وضعیت حاد </a:t>
            </a:r>
            <a:r>
              <a:rPr lang="ar-SA" dirty="0" smtClean="0"/>
              <a:t>به حالتی بر می گردد که هنوز مکانیزم های جبرانی فعالیت چشمگیری از خود نشان نداده اند . در وضعیت </a:t>
            </a:r>
            <a:r>
              <a:rPr lang="ar-SA" b="1" dirty="0" smtClean="0">
                <a:solidFill>
                  <a:srgbClr val="FF0000"/>
                </a:solidFill>
              </a:rPr>
              <a:t>تحت حاد </a:t>
            </a:r>
            <a:r>
              <a:rPr lang="ar-SA" dirty="0" smtClean="0"/>
              <a:t>، مکانیسم های جبرانی فعال شده اند ، اما جبران بصورت نسبی صورت گرفته است و هنوز</a:t>
            </a:r>
            <a:r>
              <a:rPr lang="en-US" dirty="0" smtClean="0"/>
              <a:t> PH </a:t>
            </a:r>
            <a:r>
              <a:rPr lang="ar-SA" dirty="0" smtClean="0"/>
              <a:t>به میزان طبیعی نرسیده است و بالاخره در </a:t>
            </a:r>
            <a:r>
              <a:rPr lang="ar-SA" b="1" dirty="0" smtClean="0">
                <a:solidFill>
                  <a:srgbClr val="FF0000"/>
                </a:solidFill>
              </a:rPr>
              <a:t>وضعیت مزمن </a:t>
            </a:r>
            <a:r>
              <a:rPr lang="ar-SA" dirty="0" smtClean="0"/>
              <a:t>، جبران بصورت کامل صورت گرفته و</a:t>
            </a:r>
            <a:r>
              <a:rPr lang="en-US" dirty="0" smtClean="0"/>
              <a:t> PH </a:t>
            </a:r>
            <a:r>
              <a:rPr lang="ar-SA" dirty="0" smtClean="0"/>
              <a:t>خون به طبیعی رسیده است ، هر چند هنوز حالتهای اسیدوز و یا آلکالوز تنفسی و متابولیک وجود دارند</a:t>
            </a:r>
            <a:r>
              <a:rPr lang="en-US" dirty="0" smtClean="0"/>
              <a:t> .</a:t>
            </a:r>
          </a:p>
          <a:p>
            <a:pPr algn="r" rtl="1" fontAlgn="auto">
              <a:spcAft>
                <a:spcPts val="0"/>
              </a:spcAft>
              <a:defRPr/>
            </a:pPr>
            <a:endParaRPr lang="en-US"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fa-IR" smtClean="0"/>
              <a:t>مثال</a:t>
            </a:r>
            <a:endParaRPr lang="en-US" smtClean="0"/>
          </a:p>
        </p:txBody>
      </p:sp>
      <p:sp>
        <p:nvSpPr>
          <p:cNvPr id="4" name="Rectangle 3"/>
          <p:cNvSpPr/>
          <p:nvPr/>
        </p:nvSpPr>
        <p:spPr>
          <a:xfrm>
            <a:off x="304800" y="4317068"/>
            <a:ext cx="2057400" cy="2246769"/>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en-US" sz="2800" dirty="0"/>
              <a:t>pH </a:t>
            </a:r>
            <a:r>
              <a:rPr lang="en-US" sz="2800" dirty="0" smtClean="0"/>
              <a:t>7.31 </a:t>
            </a:r>
            <a:endParaRPr lang="en-US" sz="2800" dirty="0"/>
          </a:p>
          <a:p>
            <a:r>
              <a:rPr lang="en-US" sz="2800" dirty="0"/>
              <a:t>pCO2 </a:t>
            </a:r>
            <a:r>
              <a:rPr lang="en-US" sz="2800" dirty="0" smtClean="0"/>
              <a:t>62.0 </a:t>
            </a:r>
            <a:endParaRPr lang="en-US" sz="2800" dirty="0"/>
          </a:p>
          <a:p>
            <a:r>
              <a:rPr lang="en-US" sz="2800" dirty="0"/>
              <a:t>HCO3 15.0 </a:t>
            </a:r>
          </a:p>
          <a:p>
            <a:r>
              <a:rPr lang="en-US" sz="2800" dirty="0"/>
              <a:t>B.E. -12.5 </a:t>
            </a:r>
          </a:p>
          <a:p>
            <a:r>
              <a:rPr lang="en-US" sz="2800" dirty="0"/>
              <a:t>pO2 69.0</a:t>
            </a:r>
            <a:endParaRPr lang="pl-PL" sz="2800" dirty="0"/>
          </a:p>
        </p:txBody>
      </p:sp>
      <p:sp>
        <p:nvSpPr>
          <p:cNvPr id="5" name="Rectangle 4"/>
          <p:cNvSpPr/>
          <p:nvPr/>
        </p:nvSpPr>
        <p:spPr>
          <a:xfrm>
            <a:off x="2590800" y="4840288"/>
            <a:ext cx="6248400" cy="523220"/>
          </a:xfrm>
          <a:prstGeom prst="rect">
            <a:avLst/>
          </a:prstGeom>
          <a:solidFill>
            <a:schemeClr val="accent4">
              <a:lumMod val="40000"/>
              <a:lumOff val="60000"/>
            </a:schemeClr>
          </a:solidFill>
          <a:ln>
            <a:solidFill>
              <a:schemeClr val="accent4">
                <a:lumMod val="75000"/>
              </a:schemeClr>
            </a:solidFill>
          </a:ln>
        </p:spPr>
        <p:txBody>
          <a:bodyPr>
            <a:spAutoFit/>
          </a:bodyPr>
          <a:lstStyle/>
          <a:p>
            <a:pPr algn="ctr" rtl="1" fontAlgn="auto">
              <a:spcBef>
                <a:spcPts val="0"/>
              </a:spcBef>
              <a:spcAft>
                <a:spcPts val="0"/>
              </a:spcAft>
              <a:defRPr/>
            </a:pPr>
            <a:r>
              <a:rPr lang="fa-IR" sz="2800" dirty="0"/>
              <a:t>اسیدوز </a:t>
            </a:r>
            <a:r>
              <a:rPr lang="en-US" sz="2800" dirty="0" smtClean="0"/>
              <a:t>Mixed </a:t>
            </a:r>
            <a:r>
              <a:rPr lang="en-US" sz="2800" b="1" dirty="0" smtClean="0"/>
              <a:t> </a:t>
            </a:r>
            <a:r>
              <a:rPr lang="ar-SA" sz="2800" b="1" dirty="0" smtClean="0"/>
              <a:t> </a:t>
            </a:r>
            <a:r>
              <a:rPr lang="fa-IR" sz="2800" b="1" dirty="0" smtClean="0"/>
              <a:t> تحت </a:t>
            </a:r>
            <a:r>
              <a:rPr lang="ar-SA" sz="2800" b="1" dirty="0" smtClean="0"/>
              <a:t>حاد</a:t>
            </a:r>
            <a:endParaRPr lang="en-US" sz="2800" dirty="0"/>
          </a:p>
        </p:txBody>
      </p:sp>
      <p:sp>
        <p:nvSpPr>
          <p:cNvPr id="6" name="Rectangle 5"/>
          <p:cNvSpPr/>
          <p:nvPr/>
        </p:nvSpPr>
        <p:spPr>
          <a:xfrm>
            <a:off x="6858000" y="1524000"/>
            <a:ext cx="2057400" cy="224676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en-US" sz="2800"/>
              <a:t>pH 7.08 </a:t>
            </a:r>
          </a:p>
          <a:p>
            <a:r>
              <a:rPr lang="en-US" sz="2800"/>
              <a:t>pCO2 54.0 </a:t>
            </a:r>
          </a:p>
          <a:p>
            <a:r>
              <a:rPr lang="en-US" sz="2800"/>
              <a:t>HCO3 15.0 </a:t>
            </a:r>
          </a:p>
          <a:p>
            <a:r>
              <a:rPr lang="en-US" sz="2800"/>
              <a:t>B.E. -15.5 </a:t>
            </a:r>
          </a:p>
          <a:p>
            <a:r>
              <a:rPr lang="en-US" sz="2800"/>
              <a:t>pO2 54.0</a:t>
            </a:r>
            <a:endParaRPr lang="pl-PL" sz="2800" dirty="0"/>
          </a:p>
        </p:txBody>
      </p:sp>
      <p:sp>
        <p:nvSpPr>
          <p:cNvPr id="7" name="Rectangle 6"/>
          <p:cNvSpPr/>
          <p:nvPr/>
        </p:nvSpPr>
        <p:spPr>
          <a:xfrm>
            <a:off x="533400" y="2438400"/>
            <a:ext cx="6248400" cy="523220"/>
          </a:xfrm>
          <a:prstGeom prst="rect">
            <a:avLst/>
          </a:prstGeom>
          <a:solidFill>
            <a:schemeClr val="tx2">
              <a:lumMod val="20000"/>
              <a:lumOff val="80000"/>
            </a:schemeClr>
          </a:solidFill>
          <a:ln>
            <a:solidFill>
              <a:schemeClr val="tx2">
                <a:lumMod val="60000"/>
                <a:lumOff val="40000"/>
              </a:schemeClr>
            </a:solidFill>
          </a:ln>
        </p:spPr>
        <p:txBody>
          <a:bodyPr>
            <a:spAutoFit/>
          </a:bodyPr>
          <a:lstStyle/>
          <a:p>
            <a:pPr algn="ctr" rtl="1" fontAlgn="auto">
              <a:spcBef>
                <a:spcPts val="0"/>
              </a:spcBef>
              <a:spcAft>
                <a:spcPts val="0"/>
              </a:spcAft>
              <a:defRPr/>
            </a:pPr>
            <a:r>
              <a:rPr lang="fa-IR" sz="2800" dirty="0" smtClean="0">
                <a:latin typeface="+mn-lt"/>
                <a:cs typeface="+mn-cs"/>
              </a:rPr>
              <a:t>اسیدوز </a:t>
            </a:r>
            <a:r>
              <a:rPr lang="en-US" sz="2800" dirty="0" smtClean="0">
                <a:latin typeface="+mn-lt"/>
                <a:cs typeface="+mn-cs"/>
              </a:rPr>
              <a:t>Mixed </a:t>
            </a:r>
            <a:r>
              <a:rPr lang="en-US" sz="2800" b="1" dirty="0" smtClean="0"/>
              <a:t> </a:t>
            </a:r>
            <a:r>
              <a:rPr lang="ar-SA" sz="2800" b="1" dirty="0" smtClean="0"/>
              <a:t> </a:t>
            </a:r>
            <a:r>
              <a:rPr lang="ar-SA" sz="2800" b="1" dirty="0"/>
              <a:t>حاد</a:t>
            </a:r>
            <a:endParaRPr lang="en-US" sz="2800"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tretch>
            <a:fillRect/>
          </a:stretch>
        </p:blipFill>
        <p:spPr>
          <a:xfrm>
            <a:off x="6553200" y="1417638"/>
            <a:ext cx="2337312" cy="2172235"/>
          </a:xfrm>
          <a:prstGeom prst="rect">
            <a:avLst/>
          </a:prstGeom>
        </p:spPr>
      </p:pic>
    </p:spTree>
    <p:extLst>
      <p:ext uri="{BB962C8B-B14F-4D97-AF65-F5344CB8AC3E}">
        <p14:creationId xmlns:p14="http://schemas.microsoft.com/office/powerpoint/2010/main" val="308937341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7680" y="609600"/>
            <a:ext cx="7467600" cy="5606552"/>
          </a:xfrm>
        </p:spPr>
      </p:pic>
    </p:spTree>
    <p:extLst>
      <p:ext uri="{BB962C8B-B14F-4D97-AF65-F5344CB8AC3E}">
        <p14:creationId xmlns:p14="http://schemas.microsoft.com/office/powerpoint/2010/main" val="1677205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fa-IR" sz="11500" dirty="0" smtClean="0">
                <a:solidFill>
                  <a:srgbClr val="FF0000"/>
                </a:solidFill>
              </a:rPr>
              <a:t>درمان</a:t>
            </a:r>
            <a:endParaRPr lang="en-US" sz="11500" dirty="0" smtClean="0">
              <a:solidFill>
                <a:srgbClr val="FF0000"/>
              </a:solidFill>
            </a:endParaRPr>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6343" y="1600200"/>
            <a:ext cx="7848600" cy="5440362"/>
          </a:xfr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fa-IR" b="1" i="1" smtClean="0"/>
              <a:t>درمان اسيدوز تنفسي </a:t>
            </a:r>
            <a:endParaRPr lang="en-US" smtClean="0"/>
          </a:p>
        </p:txBody>
      </p:sp>
      <p:sp>
        <p:nvSpPr>
          <p:cNvPr id="86019" name="Content Placeholder 2"/>
          <p:cNvSpPr>
            <a:spLocks noGrp="1"/>
          </p:cNvSpPr>
          <p:nvPr>
            <p:ph idx="1"/>
          </p:nvPr>
        </p:nvSpPr>
        <p:spPr/>
        <p:txBody>
          <a:bodyPr/>
          <a:lstStyle/>
          <a:p>
            <a:pPr algn="r" rtl="1"/>
            <a:r>
              <a:rPr lang="fa-IR" b="1" smtClean="0"/>
              <a:t>شامل درمان علت اوليه و حفظ تهويه مناسب و كافي است . اين روشهاي درماني شامل</a:t>
            </a:r>
          </a:p>
          <a:p>
            <a:pPr algn="r" rtl="1"/>
            <a:r>
              <a:rPr lang="fa-IR" b="1" smtClean="0"/>
              <a:t> تجويز داروهايي نظير برونكودايلاتورها و كنترل ميزان تاثير و عوارض جانبي آن‌ها. </a:t>
            </a:r>
          </a:p>
          <a:p>
            <a:pPr algn="r" rtl="1"/>
            <a:r>
              <a:rPr lang="fa-IR" b="1" smtClean="0"/>
              <a:t>در اسيدوزهاي تنفسي شديد (</a:t>
            </a:r>
            <a:r>
              <a:rPr lang="en-US" b="1" smtClean="0"/>
              <a:t>PH&lt;7.1</a:t>
            </a:r>
            <a:r>
              <a:rPr lang="fa-IR" b="1" smtClean="0"/>
              <a:t>)</a:t>
            </a:r>
            <a:r>
              <a:rPr lang="en-US" b="1" smtClean="0"/>
              <a:t> </a:t>
            </a:r>
            <a:r>
              <a:rPr lang="fa-IR" b="1" smtClean="0"/>
              <a:t>ممكن است تجويز بيكربنات سديم وريدي ضرورت يابد. </a:t>
            </a:r>
            <a:endParaRPr lang="en-US" smtClean="0"/>
          </a:p>
          <a:p>
            <a:endParaRPr lang="en-US" smtClean="0"/>
          </a:p>
        </p:txBody>
      </p:sp>
      <p:sp>
        <p:nvSpPr>
          <p:cNvPr id="4" name="TextBox 3"/>
          <p:cNvSpPr txBox="1"/>
          <p:nvPr/>
        </p:nvSpPr>
        <p:spPr>
          <a:xfrm>
            <a:off x="914400" y="5181600"/>
            <a:ext cx="7239000" cy="1077913"/>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rtl="1" fontAlgn="auto">
              <a:spcBef>
                <a:spcPts val="0"/>
              </a:spcBef>
              <a:spcAft>
                <a:spcPts val="0"/>
              </a:spcAft>
              <a:defRPr/>
            </a:pPr>
            <a:r>
              <a:rPr lang="fa-IR" sz="3200" b="1" dirty="0"/>
              <a:t>در هر دو صورت بايد مراقب تغيير وضعيت بيمار به سمت آلكالوز بود</a:t>
            </a:r>
            <a:r>
              <a:rPr lang="en-US" sz="3200" b="1" dirty="0"/>
              <a:t>. </a:t>
            </a:r>
            <a:endParaRPr lang="en-US" sz="3200"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0" lvl="8" fontAlgn="auto">
              <a:spcAft>
                <a:spcPts val="0"/>
              </a:spcAft>
              <a:defRPr/>
            </a:pPr>
            <a:r>
              <a:rPr lang="fa-IR" sz="4800" b="1" i="1" dirty="0">
                <a:solidFill>
                  <a:sysClr val="windowText" lastClr="000000"/>
                </a:solidFill>
              </a:rPr>
              <a:t>درمان آلكالوز تنفسي </a:t>
            </a:r>
            <a:endParaRPr lang="en-US" sz="4800" dirty="0">
              <a:solidFill>
                <a:sysClr val="windowText" lastClr="000000"/>
              </a:solidFill>
            </a:endParaRPr>
          </a:p>
        </p:txBody>
      </p:sp>
      <p:sp>
        <p:nvSpPr>
          <p:cNvPr id="87043" name="Content Placeholder 2"/>
          <p:cNvSpPr>
            <a:spLocks noGrp="1"/>
          </p:cNvSpPr>
          <p:nvPr>
            <p:ph idx="1"/>
          </p:nvPr>
        </p:nvSpPr>
        <p:spPr/>
        <p:txBody>
          <a:bodyPr/>
          <a:lstStyle/>
          <a:p>
            <a:pPr algn="r" rtl="1"/>
            <a:r>
              <a:rPr lang="fa-IR" b="1" smtClean="0"/>
              <a:t>روش‌هاي درماني به رفع علت اصلي آن برمي‌گردد. </a:t>
            </a:r>
            <a:endParaRPr lang="en-US" b="1" smtClean="0"/>
          </a:p>
          <a:p>
            <a:pPr algn="r" rtl="1"/>
            <a:r>
              <a:rPr lang="fa-IR" b="1" smtClean="0"/>
              <a:t>جهت تصحيح</a:t>
            </a:r>
            <a:r>
              <a:rPr lang="en-US" b="1" smtClean="0"/>
              <a:t> PaCO2 </a:t>
            </a:r>
            <a:r>
              <a:rPr lang="fa-IR" b="1" smtClean="0"/>
              <a:t>بايد روند هايپرونتيلاسيون را آهسته‌تر كرد.</a:t>
            </a:r>
            <a:endParaRPr lang="en-US" b="1" smtClean="0"/>
          </a:p>
          <a:p>
            <a:pPr algn="r" rtl="1"/>
            <a:endParaRPr lang="en-US" smtClean="0"/>
          </a:p>
          <a:p>
            <a:pPr algn="r"/>
            <a:endParaRPr lang="en-US" smtClean="0"/>
          </a:p>
        </p:txBody>
      </p:sp>
      <p:sp>
        <p:nvSpPr>
          <p:cNvPr id="4" name="TextBox 3"/>
          <p:cNvSpPr txBox="1"/>
          <p:nvPr/>
        </p:nvSpPr>
        <p:spPr>
          <a:xfrm>
            <a:off x="457200" y="3657600"/>
            <a:ext cx="8077200" cy="95408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rtl="1" fontAlgn="auto">
              <a:spcBef>
                <a:spcPts val="0"/>
              </a:spcBef>
              <a:spcAft>
                <a:spcPts val="0"/>
              </a:spcAft>
              <a:defRPr/>
            </a:pPr>
            <a:r>
              <a:rPr lang="fa-IR" sz="2800" b="1" dirty="0"/>
              <a:t>هنگام تصحيح اين وضعيت بايد مراقب افزايش بيش از حد</a:t>
            </a:r>
            <a:r>
              <a:rPr lang="en-US" sz="2800" b="1" dirty="0"/>
              <a:t> </a:t>
            </a:r>
            <a:r>
              <a:rPr lang="en-US" sz="2800" b="1" dirty="0" smtClean="0"/>
              <a:t>Paco2 </a:t>
            </a:r>
            <a:r>
              <a:rPr lang="fa-IR" sz="2800" b="1" dirty="0"/>
              <a:t>خون شرياني و بروز وضعيت اسيدوز بود</a:t>
            </a:r>
            <a:endParaRPr lang="en-US" sz="2800"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fa-IR" b="1" i="1" smtClean="0"/>
              <a:t>درمان اسيدوز متابوليك </a:t>
            </a:r>
            <a:endParaRPr lang="en-US" smtClean="0"/>
          </a:p>
        </p:txBody>
      </p:sp>
      <p:sp>
        <p:nvSpPr>
          <p:cNvPr id="88067" name="Content Placeholder 2"/>
          <p:cNvSpPr>
            <a:spLocks noGrp="1"/>
          </p:cNvSpPr>
          <p:nvPr>
            <p:ph idx="1"/>
          </p:nvPr>
        </p:nvSpPr>
        <p:spPr/>
        <p:txBody>
          <a:bodyPr/>
          <a:lstStyle/>
          <a:p>
            <a:pPr algn="r" rtl="1"/>
            <a:r>
              <a:rPr lang="fa-IR" b="1" smtClean="0"/>
              <a:t>درمان شامل رفع علت اوليه و در صورت لزوم تصحيح</a:t>
            </a:r>
            <a:r>
              <a:rPr lang="en-US" b="1" smtClean="0"/>
              <a:t> PH </a:t>
            </a:r>
            <a:r>
              <a:rPr lang="fa-IR" b="1" smtClean="0"/>
              <a:t>است. </a:t>
            </a:r>
            <a:endParaRPr lang="en-US" b="1" smtClean="0"/>
          </a:p>
          <a:p>
            <a:pPr algn="r" rtl="1"/>
            <a:r>
              <a:rPr lang="en-US" b="1" smtClean="0"/>
              <a:t> PH</a:t>
            </a:r>
            <a:r>
              <a:rPr lang="fa-IR" b="1" smtClean="0"/>
              <a:t> هميشه بايد بالاتر از </a:t>
            </a:r>
            <a:r>
              <a:rPr lang="en-US" b="1" smtClean="0"/>
              <a:t>7.1</a:t>
            </a:r>
            <a:r>
              <a:rPr lang="fa-IR" b="1" smtClean="0"/>
              <a:t> حفظ شود تا از بروز آريتمي‌هاي كشنده قلبي جلوگيري شود. </a:t>
            </a:r>
            <a:endParaRPr lang="en-US" b="1" smtClean="0"/>
          </a:p>
          <a:p>
            <a:pPr algn="r" rtl="1"/>
            <a:r>
              <a:rPr lang="fa-IR" b="1" smtClean="0"/>
              <a:t>داروي اصلي بي‌كربنات سديم وريدي است.</a:t>
            </a:r>
            <a:r>
              <a:rPr lang="en-US" b="1" smtClean="0"/>
              <a:t>.</a:t>
            </a:r>
            <a:endParaRPr lang="en-US" smtClean="0"/>
          </a:p>
        </p:txBody>
      </p:sp>
      <p:sp>
        <p:nvSpPr>
          <p:cNvPr id="4" name="Rectangle 3"/>
          <p:cNvSpPr/>
          <p:nvPr/>
        </p:nvSpPr>
        <p:spPr>
          <a:xfrm>
            <a:off x="1066800" y="4724400"/>
            <a:ext cx="7315200" cy="138430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rtl="1" fontAlgn="auto">
              <a:spcBef>
                <a:spcPts val="0"/>
              </a:spcBef>
              <a:spcAft>
                <a:spcPts val="0"/>
              </a:spcAft>
              <a:defRPr/>
            </a:pPr>
            <a:r>
              <a:rPr lang="fa-IR" sz="2800" b="1" dirty="0"/>
              <a:t>عارضه عمده انفوزيون بيكربنات سديم، تغيير وضعيت بيمار به سمت آلكالوز است . لذا تجويز دقيق بيكربنات و كنترل مداوم بيمار از وظايف عمده پرستار است</a:t>
            </a:r>
            <a:r>
              <a:rPr lang="en-US" sz="2800" b="1" dirty="0"/>
              <a:t> </a:t>
            </a:r>
            <a:endParaRPr lang="en-US" sz="2800"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514350" indent="-514350" algn="just" rtl="1" fontAlgn="auto">
              <a:spcAft>
                <a:spcPts val="0"/>
              </a:spcAft>
              <a:buFont typeface="+mj-lt"/>
              <a:buAutoNum type="arabicPeriod" startAt="6"/>
              <a:defRPr/>
            </a:pPr>
            <a:r>
              <a:rPr lang="fa-IR" dirty="0" smtClean="0"/>
              <a:t>کشیدن </a:t>
            </a:r>
            <a:r>
              <a:rPr lang="ar-SA" dirty="0" smtClean="0"/>
              <a:t>پیستون سرنگ را به عقب </a:t>
            </a:r>
            <a:r>
              <a:rPr lang="fa-IR" dirty="0" smtClean="0"/>
              <a:t>تا خون وارد سرنگ شود(كشيدن دو الي سه ميلي ليتر خون به داخل سرنگ).</a:t>
            </a:r>
          </a:p>
          <a:p>
            <a:pPr marL="514350" indent="-514350" algn="just" rtl="1" fontAlgn="auto">
              <a:spcAft>
                <a:spcPts val="0"/>
              </a:spcAft>
              <a:buFont typeface="+mj-lt"/>
              <a:buAutoNum type="arabicPeriod" startAt="6"/>
              <a:defRPr/>
            </a:pPr>
            <a:r>
              <a:rPr lang="ar-SA" dirty="0" smtClean="0"/>
              <a:t>پس از گرفتن نمونه، محل را به مدت 5 دقیقه باید فشار داد. درصورت استفاده از شریان فمـورال 10 دقیقه باید محل را فشار داد.</a:t>
            </a:r>
            <a:endParaRPr lang="fa-IR" dirty="0" smtClean="0"/>
          </a:p>
          <a:p>
            <a:pPr marL="514350" indent="-514350" algn="just" rtl="1" fontAlgn="auto">
              <a:spcAft>
                <a:spcPts val="0"/>
              </a:spcAft>
              <a:buFont typeface="+mj-lt"/>
              <a:buAutoNum type="arabicPeriod" startAt="6"/>
              <a:defRPr/>
            </a:pPr>
            <a:r>
              <a:rPr lang="ar-SA" dirty="0" smtClean="0"/>
              <a:t>حبابهای هوای موجود در سرنگ را تخلیه </a:t>
            </a:r>
            <a:r>
              <a:rPr lang="fa-IR" dirty="0" smtClean="0"/>
              <a:t>شده، </a:t>
            </a:r>
            <a:r>
              <a:rPr lang="ar-SA" dirty="0" smtClean="0">
                <a:solidFill>
                  <a:srgbClr val="FF0000"/>
                </a:solidFill>
              </a:rPr>
              <a:t>سرسوزن را گـــذاشته و یا خم </a:t>
            </a:r>
            <a:r>
              <a:rPr lang="ar-SA" dirty="0" smtClean="0"/>
              <a:t>می كنیــم. </a:t>
            </a:r>
            <a:endParaRPr lang="fa-IR" dirty="0" smtClean="0"/>
          </a:p>
          <a:p>
            <a:pPr marL="514350" indent="-514350" algn="just" rtl="1" fontAlgn="auto">
              <a:spcAft>
                <a:spcPts val="0"/>
              </a:spcAft>
              <a:buFont typeface="+mj-lt"/>
              <a:buAutoNum type="arabicPeriod" startAt="6"/>
              <a:defRPr/>
            </a:pPr>
            <a:r>
              <a:rPr lang="ar-SA" dirty="0" smtClean="0"/>
              <a:t>مشخصات بیمار</a:t>
            </a:r>
            <a:r>
              <a:rPr lang="fa-IR" dirty="0" smtClean="0"/>
              <a:t>:</a:t>
            </a:r>
            <a:endParaRPr lang="en-US" dirty="0" smtClean="0"/>
          </a:p>
          <a:p>
            <a:pPr marL="514350" indent="-514350" algn="just" rtl="1" fontAlgn="auto">
              <a:spcAft>
                <a:spcPts val="0"/>
              </a:spcAft>
              <a:buFont typeface="+mj-lt"/>
              <a:buAutoNum type="arabicPeriod" startAt="6"/>
              <a:defRPr/>
            </a:pPr>
            <a:endParaRPr lang="en-US" dirty="0" smtClean="0"/>
          </a:p>
          <a:p>
            <a:pPr algn="just" rtl="1" fontAlgn="auto">
              <a:spcAft>
                <a:spcPts val="0"/>
              </a:spcAft>
              <a:defRPr/>
            </a:pPr>
            <a:endParaRPr lang="en-US" dirty="0" smtClean="0"/>
          </a:p>
          <a:p>
            <a:pPr algn="just" rtl="1" fontAlgn="auto">
              <a:spcAft>
                <a:spcPts val="0"/>
              </a:spcAft>
              <a:defRPr/>
            </a:pPr>
            <a:endParaRPr lang="en-US" dirty="0"/>
          </a:p>
        </p:txBody>
      </p:sp>
      <p:sp>
        <p:nvSpPr>
          <p:cNvPr id="4" name="Title 1"/>
          <p:cNvSpPr txBox="1">
            <a:spLocks/>
          </p:cNvSpPr>
          <p:nvPr/>
        </p:nvSpPr>
        <p:spPr>
          <a:xfrm>
            <a:off x="533400" y="304800"/>
            <a:ext cx="8229600" cy="1143000"/>
          </a:xfrm>
          <a:prstGeom prst="rect">
            <a:avLst/>
          </a:prstGeom>
        </p:spPr>
        <p:style>
          <a:lnRef idx="1">
            <a:schemeClr val="accent2"/>
          </a:lnRef>
          <a:fillRef idx="2">
            <a:schemeClr val="accent2"/>
          </a:fillRef>
          <a:effectRef idx="1">
            <a:schemeClr val="accent2"/>
          </a:effectRef>
          <a:fontRef idx="minor">
            <a:schemeClr val="dk1"/>
          </a:fontRef>
        </p:style>
        <p:txBody>
          <a:bodyPr anchor="ctr">
            <a:normAutofit/>
          </a:bodyPr>
          <a:lstStyle/>
          <a:p>
            <a:pPr algn="ctr" fontAlgn="auto">
              <a:spcAft>
                <a:spcPts val="0"/>
              </a:spcAft>
              <a:defRPr/>
            </a:pPr>
            <a:r>
              <a:rPr lang="fa-IR" sz="4400"/>
              <a:t>مراحل نمونه گیری:</a:t>
            </a:r>
            <a:endParaRPr lang="en-US" sz="4400"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bg>
      <p:bgPr>
        <a:gradFill>
          <a:gsLst>
            <a:gs pos="100000">
              <a:schemeClr val="bg1"/>
            </a:gs>
            <a:gs pos="100000">
              <a:schemeClr val="accent2">
                <a:tint val="37000"/>
                <a:satMod val="300000"/>
              </a:schemeClr>
            </a:gs>
            <a:gs pos="100000">
              <a:schemeClr val="accent2">
                <a:tint val="15000"/>
                <a:satMod val="350000"/>
              </a:schemeClr>
            </a:gs>
          </a:gsLst>
          <a:lin ang="16200000" scaled="1"/>
        </a:gradFill>
        <a:effectLst/>
      </p:bgPr>
    </p:bg>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fa-IR" b="1" i="1" smtClean="0"/>
              <a:t>درمان آلكالوز متابوليك </a:t>
            </a:r>
            <a:endParaRPr lang="en-US" smtClean="0"/>
          </a:p>
        </p:txBody>
      </p:sp>
      <p:sp>
        <p:nvSpPr>
          <p:cNvPr id="89091" name="Content Placeholder 2"/>
          <p:cNvSpPr>
            <a:spLocks noGrp="1"/>
          </p:cNvSpPr>
          <p:nvPr>
            <p:ph idx="1"/>
          </p:nvPr>
        </p:nvSpPr>
        <p:spPr>
          <a:xfrm>
            <a:off x="457200" y="1371600"/>
            <a:ext cx="8229600" cy="4754563"/>
          </a:xfrm>
        </p:spPr>
        <p:style>
          <a:lnRef idx="2">
            <a:schemeClr val="dk1"/>
          </a:lnRef>
          <a:fillRef idx="1">
            <a:schemeClr val="lt1"/>
          </a:fillRef>
          <a:effectRef idx="0">
            <a:schemeClr val="dk1"/>
          </a:effectRef>
          <a:fontRef idx="minor">
            <a:schemeClr val="dk1"/>
          </a:fontRef>
        </p:style>
        <p:txBody>
          <a:bodyPr/>
          <a:lstStyle/>
          <a:p>
            <a:pPr algn="r" rtl="1"/>
            <a:r>
              <a:rPr lang="fa-IR" sz="2400" b="1" dirty="0" smtClean="0"/>
              <a:t>روش‌هاي درماني در ابتدا شامل رفع علت اصلي ايجاد اختلال و افزايش ترشح كليوي يون بيكربنات جهت تصحيح آلكالوز است. </a:t>
            </a:r>
            <a:endParaRPr lang="en-US" sz="2400" b="1" dirty="0" smtClean="0"/>
          </a:p>
          <a:p>
            <a:pPr algn="r" rtl="1"/>
            <a:r>
              <a:rPr lang="fa-IR" sz="2400" b="1" dirty="0" smtClean="0"/>
              <a:t>اقدام بعدي معمولاً شامل تجويز نمك خوراكي يا وريدي و تصحيح هايپركالمي توسط كلريد سديم است.</a:t>
            </a:r>
            <a:endParaRPr lang="en-US" sz="2400" b="1" dirty="0" smtClean="0"/>
          </a:p>
          <a:p>
            <a:pPr algn="r" rtl="1"/>
            <a:r>
              <a:rPr lang="fa-IR" sz="2400" b="1" dirty="0" smtClean="0"/>
              <a:t> در صورت ادامه آلكالوز و عدم تصحيح آن ممكن است نياز به دياليز و يا تجويز كلريدپتاسيم يا كلريد آمونيم وجود داشته باشد.</a:t>
            </a:r>
            <a:endParaRPr lang="en-US" sz="2400" b="1" dirty="0" smtClean="0"/>
          </a:p>
          <a:p>
            <a:pPr algn="r" rtl="1"/>
            <a:r>
              <a:rPr lang="fa-IR" sz="2400" b="1" dirty="0" smtClean="0"/>
              <a:t>ممكن است براي افزايش دفع كليوي يون بيكربنات از استازولاميد استفاده شود</a:t>
            </a:r>
            <a:r>
              <a:rPr lang="en-US" sz="2400" b="1" dirty="0" smtClean="0"/>
              <a:t>. </a:t>
            </a:r>
            <a:endParaRPr lang="en-US" sz="2400" dirty="0" smtClean="0"/>
          </a:p>
          <a:p>
            <a:endParaRPr lang="en-US" sz="2400" dirty="0" smtClean="0"/>
          </a:p>
        </p:txBody>
      </p:sp>
      <p:sp>
        <p:nvSpPr>
          <p:cNvPr id="4" name="Rectangle 3"/>
          <p:cNvSpPr/>
          <p:nvPr/>
        </p:nvSpPr>
        <p:spPr>
          <a:xfrm>
            <a:off x="457200" y="4572000"/>
            <a:ext cx="8305800" cy="1938992"/>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r" rtl="1" fontAlgn="auto">
              <a:spcBef>
                <a:spcPts val="0"/>
              </a:spcBef>
              <a:spcAft>
                <a:spcPts val="0"/>
              </a:spcAft>
              <a:defRPr/>
            </a:pPr>
            <a:r>
              <a:rPr lang="fa-IR" sz="2400" b="1" dirty="0"/>
              <a:t> هنگام تجويز داروهاي فوق ، جهت جلوگيري از بروز عوارض ناشي از درمان نظير بروز اسيدوز متابوليك ناشي از </a:t>
            </a:r>
            <a:r>
              <a:rPr lang="fa-IR" sz="2400" b="1" strike="sngStrike" dirty="0"/>
              <a:t>تجويز كلريد پتاسيم</a:t>
            </a:r>
            <a:r>
              <a:rPr lang="en-US" sz="2400" b="1" strike="sngStrike" dirty="0"/>
              <a:t> </a:t>
            </a:r>
            <a:r>
              <a:rPr lang="en-US" sz="2400" b="1" dirty="0"/>
              <a:t>NH 4 CL, )</a:t>
            </a:r>
            <a:r>
              <a:rPr lang="fa-IR" sz="2400" b="1" dirty="0"/>
              <a:t>، هموليز (ناشي از تجويز</a:t>
            </a:r>
            <a:r>
              <a:rPr lang="en-US" sz="2400" b="1" dirty="0"/>
              <a:t> NH 4 CL )</a:t>
            </a:r>
            <a:r>
              <a:rPr lang="fa-IR" sz="2400" b="1" dirty="0"/>
              <a:t>، آنسـفالــوپاتي همراه با خواب آلودگي و كما (ناشي از تجويز كلريد آمونيم) ، فلبيت (ناشي از تجويز كلريد پتاسيم و كلريد آمونيم) و هايپوكالمي شديد، بايد بيمار را تحت مانيتورينگ مداوم و دقيق قرار داد</a:t>
            </a:r>
            <a:r>
              <a:rPr lang="en-US" sz="2400" b="1" dirty="0"/>
              <a:t>. </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286" y="1600200"/>
            <a:ext cx="9052560" cy="5029200"/>
          </a:xfrm>
        </p:spPr>
      </p:pic>
      <p:sp>
        <p:nvSpPr>
          <p:cNvPr id="4" name="Rectangle 3"/>
          <p:cNvSpPr/>
          <p:nvPr/>
        </p:nvSpPr>
        <p:spPr>
          <a:xfrm>
            <a:off x="1066800" y="256495"/>
            <a:ext cx="6186488" cy="2586038"/>
          </a:xfrm>
          <a:prstGeom prst="rect">
            <a:avLst/>
          </a:prstGeom>
          <a:noFill/>
        </p:spPr>
        <p:txBody>
          <a:bodyPr wrap="none">
            <a:spAutoFit/>
          </a:bodyPr>
          <a:lstStyle/>
          <a:p>
            <a:pPr algn="ctr" rtl="1" fontAlgn="auto">
              <a:spcBef>
                <a:spcPts val="0"/>
              </a:spcBef>
              <a:spcAft>
                <a:spcPts val="0"/>
              </a:spcAft>
              <a:defRPr/>
            </a:pPr>
            <a:r>
              <a:rPr lang="fa-IR" sz="5400" b="1" dirty="0">
                <a:effectLst>
                  <a:outerShdw blurRad="60007" dist="200025" dir="15000000" sy="30000" kx="-1800000" algn="bl" rotWithShape="0">
                    <a:prstClr val="black">
                      <a:alpha val="32000"/>
                    </a:prstClr>
                  </a:outerShdw>
                </a:effectLst>
                <a:latin typeface="+mn-lt"/>
                <a:cs typeface="B Bardiya" pitchFamily="2" charset="-78"/>
              </a:rPr>
              <a:t>پرستاري اختلالات اسيد و باز</a:t>
            </a:r>
          </a:p>
          <a:p>
            <a:pPr algn="ctr" rtl="1" fontAlgn="auto">
              <a:spcBef>
                <a:spcPts val="0"/>
              </a:spcBef>
              <a:spcAft>
                <a:spcPts val="0"/>
              </a:spcAft>
              <a:defRPr/>
            </a:pPr>
            <a:r>
              <a:rPr lang="fa-IR" sz="5400" b="1" dirty="0">
                <a:effectLst>
                  <a:outerShdw blurRad="60007" dist="200025" dir="15000000" sy="30000" kx="-1800000" algn="bl" rotWithShape="0">
                    <a:prstClr val="black">
                      <a:alpha val="32000"/>
                    </a:prstClr>
                  </a:outerShdw>
                </a:effectLst>
                <a:latin typeface="+mn-lt"/>
                <a:cs typeface="B Bardiya" pitchFamily="2" charset="-78"/>
              </a:rPr>
              <a:t>و</a:t>
            </a:r>
          </a:p>
          <a:p>
            <a:pPr algn="ctr" rtl="1" fontAlgn="auto">
              <a:spcBef>
                <a:spcPts val="0"/>
              </a:spcBef>
              <a:spcAft>
                <a:spcPts val="0"/>
              </a:spcAft>
              <a:defRPr/>
            </a:pPr>
            <a:r>
              <a:rPr lang="fa-IR" sz="5400" b="1" dirty="0">
                <a:effectLst>
                  <a:outerShdw blurRad="60007" dist="200025" dir="15000000" sy="30000" kx="-1800000" algn="bl" rotWithShape="0">
                    <a:prstClr val="black">
                      <a:alpha val="32000"/>
                    </a:prstClr>
                  </a:outerShdw>
                </a:effectLst>
                <a:latin typeface="+mn-lt"/>
                <a:cs typeface="B Bardiya" pitchFamily="2" charset="-78"/>
              </a:rPr>
              <a:t>تشخيص‌هاي پرستاري  </a:t>
            </a:r>
            <a:endParaRPr lang="en-US" sz="5400" dirty="0">
              <a:effectLst>
                <a:outerShdw blurRad="60007" dist="200025" dir="15000000" sy="30000" kx="-1800000" algn="bl" rotWithShape="0">
                  <a:prstClr val="black">
                    <a:alpha val="32000"/>
                  </a:prstClr>
                </a:outerShdw>
              </a:effectLst>
              <a:latin typeface="+mn-lt"/>
              <a:cs typeface="B Bardiya" pitchFamily="2" charset="-78"/>
            </a:endParaRPr>
          </a:p>
        </p:txBody>
      </p:sp>
    </p:spTree>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rtl="1"/>
            <a:r>
              <a:rPr lang="fa-IR" b="1" i="1" smtClean="0"/>
              <a:t>تشخیص های پرستاری در اسيدوز تنفسي</a:t>
            </a:r>
            <a:r>
              <a:rPr lang="en-US" b="1" i="1" smtClean="0"/>
              <a:t> : </a:t>
            </a:r>
            <a:endParaRPr lang="en-US" smtClean="0"/>
          </a:p>
        </p:txBody>
      </p:sp>
      <p:sp>
        <p:nvSpPr>
          <p:cNvPr id="3" name="Content Placeholder 2"/>
          <p:cNvSpPr>
            <a:spLocks noGrp="1"/>
          </p:cNvSpPr>
          <p:nvPr>
            <p:ph idx="1"/>
          </p:nvPr>
        </p:nvSpPr>
        <p:spPr/>
        <p:txBody>
          <a:bodyPr rtlCol="0">
            <a:normAutofit fontScale="92500" lnSpcReduction="20000"/>
          </a:bodyPr>
          <a:lstStyle/>
          <a:p>
            <a:pPr algn="r" rtl="1" fontAlgn="auto">
              <a:spcAft>
                <a:spcPts val="0"/>
              </a:spcAft>
              <a:defRPr/>
            </a:pPr>
            <a:r>
              <a:rPr lang="fa-IR" b="1" dirty="0" smtClean="0"/>
              <a:t>احتمال بروز صدمه مربوط به </a:t>
            </a:r>
            <a:r>
              <a:rPr lang="fa-IR" b="1" dirty="0" smtClean="0">
                <a:solidFill>
                  <a:srgbClr val="FF0000"/>
                </a:solidFill>
              </a:rPr>
              <a:t>كاهش سطح هوشياري</a:t>
            </a:r>
            <a:r>
              <a:rPr lang="en-US" b="1" dirty="0" smtClean="0"/>
              <a:t>. </a:t>
            </a:r>
            <a:endParaRPr lang="en-US" dirty="0" smtClean="0"/>
          </a:p>
          <a:p>
            <a:pPr algn="r" rtl="1" fontAlgn="auto">
              <a:spcAft>
                <a:spcPts val="0"/>
              </a:spcAft>
              <a:defRPr/>
            </a:pPr>
            <a:r>
              <a:rPr lang="en-US" dirty="0" smtClean="0"/>
              <a:t>  </a:t>
            </a:r>
            <a:r>
              <a:rPr lang="fa-IR" b="1" dirty="0" smtClean="0"/>
              <a:t>احتمال بروز صدمه مربوط به ايجاد </a:t>
            </a:r>
            <a:r>
              <a:rPr lang="fa-IR" b="1" dirty="0" smtClean="0">
                <a:solidFill>
                  <a:srgbClr val="FF0000"/>
                </a:solidFill>
              </a:rPr>
              <a:t>آريتمي هاي قلبي</a:t>
            </a:r>
            <a:r>
              <a:rPr lang="en-US" b="1" dirty="0" smtClean="0"/>
              <a:t>. </a:t>
            </a:r>
            <a:endParaRPr lang="en-US" dirty="0" smtClean="0"/>
          </a:p>
          <a:p>
            <a:pPr algn="r" rtl="1" fontAlgn="auto">
              <a:spcAft>
                <a:spcPts val="0"/>
              </a:spcAft>
              <a:defRPr/>
            </a:pPr>
            <a:r>
              <a:rPr lang="en-US" dirty="0" smtClean="0"/>
              <a:t>  </a:t>
            </a:r>
            <a:r>
              <a:rPr lang="fa-IR" b="1" dirty="0" smtClean="0"/>
              <a:t>احتمال بروز صدمه مربوط به </a:t>
            </a:r>
            <a:r>
              <a:rPr lang="fa-IR" b="1" dirty="0" smtClean="0">
                <a:solidFill>
                  <a:srgbClr val="FF0000"/>
                </a:solidFill>
              </a:rPr>
              <a:t>عوارض درمان‌هاي پزشكي </a:t>
            </a:r>
            <a:r>
              <a:rPr lang="fa-IR" b="1" dirty="0" smtClean="0"/>
              <a:t>جهت رفع اسيدوز تنفسي</a:t>
            </a:r>
            <a:r>
              <a:rPr lang="en-US" b="1" dirty="0" smtClean="0"/>
              <a:t> </a:t>
            </a:r>
            <a:r>
              <a:rPr lang="fa-IR" b="1" dirty="0" smtClean="0"/>
              <a:t>(بروز آلكالوز تنفسي ناشي از درمان نامناسب)</a:t>
            </a:r>
            <a:r>
              <a:rPr lang="en-US" b="1" dirty="0" smtClean="0"/>
              <a:t> </a:t>
            </a:r>
            <a:endParaRPr lang="en-US" dirty="0" smtClean="0"/>
          </a:p>
          <a:p>
            <a:pPr algn="r" rtl="1" fontAlgn="auto">
              <a:spcAft>
                <a:spcPts val="0"/>
              </a:spcAft>
              <a:defRPr/>
            </a:pPr>
            <a:r>
              <a:rPr lang="fa-IR" b="1" dirty="0" smtClean="0">
                <a:solidFill>
                  <a:srgbClr val="FF0000"/>
                </a:solidFill>
              </a:rPr>
              <a:t>الگوي تنفسي غير مؤثر </a:t>
            </a:r>
            <a:r>
              <a:rPr lang="fa-IR" b="1" dirty="0" smtClean="0"/>
              <a:t>(هايپوونتيلاسيون) مربوط به بيماري زمينه‌اي</a:t>
            </a:r>
            <a:r>
              <a:rPr lang="en-US" b="1" dirty="0" smtClean="0"/>
              <a:t>. </a:t>
            </a:r>
            <a:endParaRPr lang="en-US" dirty="0" smtClean="0"/>
          </a:p>
          <a:p>
            <a:pPr algn="r" rtl="1" fontAlgn="auto">
              <a:spcAft>
                <a:spcPts val="0"/>
              </a:spcAft>
              <a:defRPr/>
            </a:pPr>
            <a:r>
              <a:rPr lang="en-US" dirty="0" smtClean="0"/>
              <a:t> </a:t>
            </a:r>
            <a:r>
              <a:rPr lang="en-US" dirty="0" smtClean="0">
                <a:solidFill>
                  <a:srgbClr val="FF0000"/>
                </a:solidFill>
              </a:rPr>
              <a:t> </a:t>
            </a:r>
            <a:r>
              <a:rPr lang="fa-IR" b="1" dirty="0" smtClean="0">
                <a:solidFill>
                  <a:srgbClr val="FF0000"/>
                </a:solidFill>
              </a:rPr>
              <a:t>سردرد مربوط به اتساع عروق مغزي </a:t>
            </a:r>
            <a:r>
              <a:rPr lang="fa-IR" b="1" dirty="0" smtClean="0"/>
              <a:t>ناشي از اسيدوز (احتباس</a:t>
            </a:r>
            <a:r>
              <a:rPr lang="en-US" b="1" dirty="0" smtClean="0"/>
              <a:t> CO 2</a:t>
            </a:r>
            <a:r>
              <a:rPr lang="fa-IR" b="1" dirty="0" smtClean="0"/>
              <a:t>)</a:t>
            </a:r>
            <a:endParaRPr lang="en-US" dirty="0" smtClean="0"/>
          </a:p>
          <a:p>
            <a:pPr algn="r" rtl="1" fontAlgn="auto">
              <a:spcAft>
                <a:spcPts val="0"/>
              </a:spcAft>
              <a:defRPr/>
            </a:pPr>
            <a:r>
              <a:rPr lang="en-US" dirty="0" smtClean="0"/>
              <a:t>  </a:t>
            </a:r>
            <a:r>
              <a:rPr lang="fa-IR" b="1" dirty="0" smtClean="0"/>
              <a:t>اضطراب مربوط به بيماري و روش‌هاي درماني</a:t>
            </a:r>
            <a:r>
              <a:rPr lang="en-US" b="1" dirty="0" smtClean="0"/>
              <a:t>. </a:t>
            </a:r>
            <a:endParaRPr lang="en-US" dirty="0" smtClean="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fa-IR" b="1" smtClean="0"/>
              <a:t>مداخلات پرستاري در اسيدوز تنفسي </a:t>
            </a:r>
            <a:endParaRPr lang="en-US" smtClean="0"/>
          </a:p>
        </p:txBody>
      </p:sp>
      <p:sp>
        <p:nvSpPr>
          <p:cNvPr id="92163" name="Content Placeholder 2"/>
          <p:cNvSpPr>
            <a:spLocks noGrp="1"/>
          </p:cNvSpPr>
          <p:nvPr>
            <p:ph idx="1"/>
          </p:nvPr>
        </p:nvSpPr>
        <p:spPr>
          <a:xfrm>
            <a:off x="457200" y="1219200"/>
            <a:ext cx="8382000" cy="4906963"/>
          </a:xfrm>
        </p:spPr>
        <p:txBody>
          <a:bodyPr/>
          <a:lstStyle/>
          <a:p>
            <a:pPr algn="r" rtl="1"/>
            <a:r>
              <a:rPr lang="fa-IR" sz="1900" b="1" smtClean="0"/>
              <a:t>هدف از درمان ، افزايش تهويه است . </a:t>
            </a:r>
          </a:p>
          <a:p>
            <a:pPr algn="r" rtl="1"/>
            <a:r>
              <a:rPr lang="fa-IR" sz="1900" b="1" smtClean="0"/>
              <a:t>داروهاي تجويزي، طبق دستور مصرف مي‌شوند (گشادكنندهاي برونش و آنتي بيوتيك‌ها )</a:t>
            </a:r>
          </a:p>
          <a:p>
            <a:pPr algn="r" rtl="1"/>
            <a:r>
              <a:rPr lang="fa-IR" sz="1900" b="1" smtClean="0"/>
              <a:t>بهداشت دستگاه تنفسي، براي پاك كردن راههاي هوايي از موكوس و ترشح </a:t>
            </a:r>
          </a:p>
          <a:p>
            <a:pPr algn="r" rtl="1"/>
            <a:r>
              <a:rPr lang="fa-IR" sz="1900" b="1" smtClean="0"/>
              <a:t>مصرف مايعات كافي (دو تا سه ليتر در روز ) براي حفظ رطوبت غشاء‌هاي مخاطي و سهولت خروج ترشحات </a:t>
            </a:r>
          </a:p>
          <a:p>
            <a:pPr algn="r" rtl="1"/>
            <a:r>
              <a:rPr lang="fa-IR" sz="1900" b="1" smtClean="0"/>
              <a:t>اكسيژن در صورت لزوم </a:t>
            </a:r>
          </a:p>
          <a:p>
            <a:pPr algn="r" rtl="1"/>
            <a:r>
              <a:rPr lang="fa-IR" sz="1900" b="1" smtClean="0"/>
              <a:t>اگر دستگاه مكانيكي تنفس استفاده شود ممكن است باعث افزايش تهويه ريوي شود . توجه به اين نكته ضروري است كه استفاده بيش از حد از دستگاه تهويه مكانيكي ممكن است منجر به دفع سريع‌تر دي اكسيد كربن شود و كليه ها قادر نخواهند بود كه بي‌كربنات اضافي را با سرعت كافي به منظور جلوگيري از بروز آلكالوز و تشنج دفع كنند . به اين دليل، </a:t>
            </a:r>
            <a:r>
              <a:rPr lang="en-US" sz="1900" b="1" smtClean="0"/>
              <a:t>PaCO 2 </a:t>
            </a:r>
            <a:r>
              <a:rPr lang="fa-IR" sz="1900" b="1" smtClean="0"/>
              <a:t>بايد به آرامي كاهش يابد . </a:t>
            </a:r>
            <a:endParaRPr lang="en-US" sz="1900" b="1" smtClean="0"/>
          </a:p>
          <a:p>
            <a:pPr algn="r" rtl="1"/>
            <a:r>
              <a:rPr lang="fa-IR" sz="1900" b="1" smtClean="0"/>
              <a:t>از جمله موارد ديگر كه منجر به افزايش تهويه مي‌شوند اين موارد را مي توان نام برد</a:t>
            </a:r>
            <a:r>
              <a:rPr lang="en-US" sz="1900" b="1" smtClean="0"/>
              <a:t> : </a:t>
            </a:r>
            <a:endParaRPr lang="en-US" sz="1900" smtClean="0"/>
          </a:p>
          <a:p>
            <a:pPr lvl="1" algn="r" rtl="1"/>
            <a:r>
              <a:rPr lang="fa-IR" sz="1900" b="1" smtClean="0"/>
              <a:t>كاهش اضطراب بيمار ، كم كردن فعاليت بيمار ، كمك به بيمار هنگام فعاليت روزمره ، جابجايي ، سرفه و تنفس عميق</a:t>
            </a:r>
            <a:r>
              <a:rPr lang="en-US" sz="1900" b="1" smtClean="0"/>
              <a:t>. </a:t>
            </a:r>
            <a:r>
              <a:rPr lang="fa-IR" sz="1900" b="1" smtClean="0"/>
              <a:t>با توجه به سطح هوشياري بيمار ، دادن آگاهي در مورد زمان ، مكان شخص همچنين حمايت حسي نيز كمك كننده است</a:t>
            </a:r>
            <a:r>
              <a:rPr lang="en-US" sz="1900" b="1" smtClean="0"/>
              <a:t> . </a:t>
            </a:r>
            <a:r>
              <a:rPr lang="fa-IR" sz="1900" b="1" smtClean="0"/>
              <a:t>وسايل ضروري اورژانسي هم بايد آماده نگه داشته شوند</a:t>
            </a:r>
            <a:r>
              <a:rPr lang="en-US" sz="1900" b="1" smtClean="0"/>
              <a:t>. </a:t>
            </a:r>
            <a:endParaRPr lang="en-US" sz="1900" smtClean="0"/>
          </a:p>
          <a:p>
            <a:pPr algn="r"/>
            <a:endParaRPr lang="en-US" sz="1900" smtClean="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fa-IR" b="1" i="1" smtClean="0"/>
              <a:t>تشخیص های پرستاری در آلكالوز تنفسي :  </a:t>
            </a:r>
            <a:endParaRPr lang="en-US" smtClean="0"/>
          </a:p>
        </p:txBody>
      </p:sp>
      <p:sp>
        <p:nvSpPr>
          <p:cNvPr id="93187" name="Content Placeholder 2"/>
          <p:cNvSpPr>
            <a:spLocks noGrp="1"/>
          </p:cNvSpPr>
          <p:nvPr>
            <p:ph idx="1"/>
          </p:nvPr>
        </p:nvSpPr>
        <p:spPr/>
        <p:txBody>
          <a:bodyPr/>
          <a:lstStyle/>
          <a:p>
            <a:pPr algn="r" rtl="1"/>
            <a:r>
              <a:rPr lang="en-US" smtClean="0"/>
              <a:t>  </a:t>
            </a:r>
            <a:r>
              <a:rPr lang="fa-IR" b="1" smtClean="0"/>
              <a:t>الگوي نامناسب تنفسي (هايپرونتيلاسيون) مربوط به بيماري زمينه</a:t>
            </a:r>
            <a:r>
              <a:rPr lang="en-US" b="1" smtClean="0"/>
              <a:t> . </a:t>
            </a:r>
            <a:endParaRPr lang="en-US" smtClean="0"/>
          </a:p>
          <a:p>
            <a:pPr algn="r" rtl="1"/>
            <a:r>
              <a:rPr lang="en-US" smtClean="0"/>
              <a:t>  </a:t>
            </a:r>
            <a:r>
              <a:rPr lang="fa-IR" b="1" smtClean="0"/>
              <a:t>احتمال بروز صدمه مربوط به بروز سنكوپ احتمالي</a:t>
            </a:r>
            <a:r>
              <a:rPr lang="en-US" b="1" smtClean="0"/>
              <a:t> . </a:t>
            </a:r>
            <a:endParaRPr lang="en-US" smtClean="0"/>
          </a:p>
          <a:p>
            <a:pPr algn="r" rtl="1"/>
            <a:r>
              <a:rPr lang="en-US" smtClean="0"/>
              <a:t>  </a:t>
            </a:r>
            <a:r>
              <a:rPr lang="fa-IR" b="1" smtClean="0"/>
              <a:t>احتمال بروز صدمه مربوط به آريتمي‌هاي قلبي</a:t>
            </a:r>
            <a:r>
              <a:rPr lang="en-US" b="1" smtClean="0"/>
              <a:t> . </a:t>
            </a:r>
            <a:endParaRPr lang="en-US" smtClean="0"/>
          </a:p>
          <a:p>
            <a:pPr algn="r" rtl="1"/>
            <a:r>
              <a:rPr lang="en-US" smtClean="0"/>
              <a:t>  </a:t>
            </a:r>
            <a:r>
              <a:rPr lang="fa-IR" b="1" smtClean="0"/>
              <a:t>اضطراب مربوط به بي حسي و گرفتگي عضلاني</a:t>
            </a:r>
            <a:r>
              <a:rPr lang="en-US" b="1" smtClean="0"/>
              <a:t>. </a:t>
            </a:r>
            <a:endParaRPr lang="en-US" smtClean="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pPr rtl="1"/>
            <a:r>
              <a:rPr lang="fa-IR" b="1" smtClean="0"/>
              <a:t>مداخلات پرستاري درآلكالوز تنفسي </a:t>
            </a:r>
            <a:endParaRPr lang="en-US" smtClean="0"/>
          </a:p>
        </p:txBody>
      </p:sp>
      <p:sp>
        <p:nvSpPr>
          <p:cNvPr id="3" name="Content Placeholder 2"/>
          <p:cNvSpPr>
            <a:spLocks noGrp="1"/>
          </p:cNvSpPr>
          <p:nvPr>
            <p:ph idx="1"/>
          </p:nvPr>
        </p:nvSpPr>
        <p:spPr/>
        <p:txBody>
          <a:bodyPr rtlCol="0">
            <a:normAutofit fontScale="70000" lnSpcReduction="20000"/>
          </a:bodyPr>
          <a:lstStyle/>
          <a:p>
            <a:pPr algn="r" rtl="1" fontAlgn="auto">
              <a:spcAft>
                <a:spcPts val="0"/>
              </a:spcAft>
              <a:defRPr/>
            </a:pPr>
            <a:r>
              <a:rPr lang="fa-IR" b="1" dirty="0" smtClean="0"/>
              <a:t>در صورتيكه علت آلكالوز تنفسي ، اضطراب باشد ، بيمار بايد آگاه شود كه تنفس غير طبيعي ، منجر به بروز علائم اين وضعيت مي شود . آموزش بيمار در مورد تنفس بسيار آرام (به منظور تجمع دي اكسيد كربن) يا تنفس در يك سيستم بسته (مانند يك پاكت كاغذي). معمولاً يك آرام‌بخش براي بيماران مضطرب به منظور تهويه راحت‌تر لازم است (در صورتي‌كه آلكالوز به قدري شديد باشد كه منجر به غش شود ، افزايش تهويه متوقف شده و تنفس به علت عادي باز ميگردد</a:t>
            </a:r>
            <a:r>
              <a:rPr lang="en-US" b="1" dirty="0" smtClean="0"/>
              <a:t>). </a:t>
            </a:r>
            <a:endParaRPr lang="en-US" dirty="0" smtClean="0"/>
          </a:p>
          <a:p>
            <a:pPr algn="r" rtl="1" fontAlgn="auto">
              <a:spcAft>
                <a:spcPts val="0"/>
              </a:spcAft>
              <a:defRPr/>
            </a:pPr>
            <a:r>
              <a:rPr lang="fa-IR" b="1" dirty="0" smtClean="0"/>
              <a:t>درمان براي آلكالوز تنفسي به دلايل مختلف به طور مستقيم به تصحيح و بر طرف نمودن علت بستگي دارد</a:t>
            </a:r>
            <a:r>
              <a:rPr lang="en-US" b="1" dirty="0" smtClean="0"/>
              <a:t>. </a:t>
            </a:r>
            <a:endParaRPr lang="en-US" dirty="0" smtClean="0"/>
          </a:p>
          <a:p>
            <a:pPr algn="r" rtl="1" fontAlgn="auto">
              <a:spcAft>
                <a:spcPts val="0"/>
              </a:spcAft>
              <a:defRPr/>
            </a:pPr>
            <a:r>
              <a:rPr lang="fa-IR" b="1" dirty="0" smtClean="0"/>
              <a:t>فراهم آوردن يك محيط فيزيكي سالم مانند استفاده از پد براي پوشاندن ميله هاي كنار تخت ، فراهم نمودن امكانات لازم در صورت وقوع تشنج احتمالي ، كمك به بيمار هنگام جابجايي ، سرفه و تنفس عميق ، از وظايف پرستار است . پرستار سعي مي‌كند در مورد زمان ، مكان و شخص به بيمار آگاهي دهد. حمايت حسي و دادن اطمينان خاطر به بيمار هم مهم است. استفاده از مايعات و داروها طبق تجويز صورت مي گيرد</a:t>
            </a:r>
            <a:r>
              <a:rPr lang="en-US" b="1" dirty="0" smtClean="0"/>
              <a:t>. </a:t>
            </a:r>
            <a:endParaRPr lang="en-US" dirty="0" smtClean="0"/>
          </a:p>
          <a:p>
            <a:pPr algn="r" rtl="1" fontAlgn="auto">
              <a:spcAft>
                <a:spcPts val="0"/>
              </a:spcAft>
              <a:defRPr/>
            </a:pPr>
            <a:endParaRPr lang="en-US"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algn="r" rtl="1"/>
            <a:r>
              <a:rPr lang="fa-IR" b="1" i="1" smtClean="0"/>
              <a:t>تشخیص های پرستاری در اسيدوز متابوليك:  </a:t>
            </a:r>
            <a:endParaRPr lang="en-US" smtClean="0"/>
          </a:p>
        </p:txBody>
      </p:sp>
      <p:sp>
        <p:nvSpPr>
          <p:cNvPr id="3" name="Content Placeholder 2"/>
          <p:cNvSpPr>
            <a:spLocks noGrp="1"/>
          </p:cNvSpPr>
          <p:nvPr>
            <p:ph idx="1"/>
          </p:nvPr>
        </p:nvSpPr>
        <p:spPr/>
        <p:txBody>
          <a:bodyPr rtlCol="0">
            <a:normAutofit fontScale="92500"/>
          </a:bodyPr>
          <a:lstStyle/>
          <a:p>
            <a:pPr algn="r" rtl="1" fontAlgn="auto">
              <a:spcAft>
                <a:spcPts val="0"/>
              </a:spcAft>
              <a:defRPr/>
            </a:pPr>
            <a:r>
              <a:rPr lang="fa-IR" b="1" dirty="0" smtClean="0"/>
              <a:t>احتمال بروز صدمه مربوط به كاهش سطح هوشياري</a:t>
            </a:r>
            <a:r>
              <a:rPr lang="en-US" b="1" dirty="0" smtClean="0"/>
              <a:t> . </a:t>
            </a:r>
            <a:endParaRPr lang="en-US" dirty="0" smtClean="0"/>
          </a:p>
          <a:p>
            <a:pPr algn="r" rtl="1" fontAlgn="auto">
              <a:spcAft>
                <a:spcPts val="0"/>
              </a:spcAft>
              <a:defRPr/>
            </a:pPr>
            <a:r>
              <a:rPr lang="fa-IR" b="1" dirty="0" smtClean="0"/>
              <a:t>احتمال بروز صدمه مربوط به خشكي مخاط دهان ناشي از هايپرونتيلاسيون جبراني</a:t>
            </a:r>
            <a:r>
              <a:rPr lang="en-US" b="1" dirty="0" smtClean="0"/>
              <a:t> . </a:t>
            </a:r>
            <a:endParaRPr lang="en-US" dirty="0" smtClean="0"/>
          </a:p>
          <a:p>
            <a:pPr algn="r" rtl="1" fontAlgn="auto">
              <a:spcAft>
                <a:spcPts val="0"/>
              </a:spcAft>
              <a:defRPr/>
            </a:pPr>
            <a:r>
              <a:rPr lang="fa-IR" b="1" dirty="0" smtClean="0"/>
              <a:t>احتمال اختلال مربوط به آريتمي‌هاي قلبي</a:t>
            </a:r>
            <a:r>
              <a:rPr lang="en-US" b="1" dirty="0" smtClean="0"/>
              <a:t> . </a:t>
            </a:r>
            <a:endParaRPr lang="en-US" dirty="0" smtClean="0"/>
          </a:p>
          <a:p>
            <a:pPr algn="r" rtl="1" fontAlgn="auto">
              <a:spcAft>
                <a:spcPts val="0"/>
              </a:spcAft>
              <a:defRPr/>
            </a:pPr>
            <a:r>
              <a:rPr lang="en-US" dirty="0" smtClean="0"/>
              <a:t>  </a:t>
            </a:r>
            <a:r>
              <a:rPr lang="fa-IR" b="1" dirty="0" smtClean="0"/>
              <a:t>احتمال بروز صدمه مربوط به عوارض درمان‌هاي پزشكي براي رفع اسيدوز متابوليك</a:t>
            </a:r>
            <a:r>
              <a:rPr lang="en-US" b="1" dirty="0" smtClean="0"/>
              <a:t>. </a:t>
            </a:r>
            <a:endParaRPr lang="en-US" dirty="0" smtClean="0"/>
          </a:p>
          <a:p>
            <a:pPr algn="r" rtl="1" fontAlgn="auto">
              <a:spcAft>
                <a:spcPts val="0"/>
              </a:spcAft>
              <a:defRPr/>
            </a:pPr>
            <a:r>
              <a:rPr lang="en-US" dirty="0" smtClean="0"/>
              <a:t>  </a:t>
            </a:r>
            <a:r>
              <a:rPr lang="fa-IR" b="1" dirty="0" smtClean="0"/>
              <a:t>سردرد مربوط به اتساع عروق مغزي ناشي از اسيدوز</a:t>
            </a:r>
            <a:r>
              <a:rPr lang="en-US" b="1" dirty="0" smtClean="0"/>
              <a:t>. </a:t>
            </a:r>
            <a:endParaRPr lang="en-US" dirty="0" smtClean="0"/>
          </a:p>
          <a:p>
            <a:pPr algn="r" rtl="1" fontAlgn="auto">
              <a:spcAft>
                <a:spcPts val="0"/>
              </a:spcAft>
              <a:defRPr/>
            </a:pPr>
            <a:r>
              <a:rPr lang="en-US" dirty="0" smtClean="0"/>
              <a:t>  </a:t>
            </a:r>
            <a:r>
              <a:rPr lang="fa-IR" b="1" dirty="0" smtClean="0"/>
              <a:t>كمبود اطلاعات مربوط به بيماري علائم و سير درماني آن</a:t>
            </a:r>
            <a:r>
              <a:rPr lang="en-US" b="1" dirty="0" smtClean="0"/>
              <a:t>. </a:t>
            </a:r>
            <a:endParaRPr lang="en-US" dirty="0" smtClean="0"/>
          </a:p>
          <a:p>
            <a:pPr algn="r" fontAlgn="auto">
              <a:spcAft>
                <a:spcPts val="0"/>
              </a:spcAft>
              <a:defRPr/>
            </a:pPr>
            <a:endParaRPr lang="en-US"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fa-IR" b="1" smtClean="0"/>
              <a:t>مداخلات پرستاري در اسيدوز متابوليك </a:t>
            </a:r>
            <a:endParaRPr lang="en-US" smtClean="0"/>
          </a:p>
        </p:txBody>
      </p:sp>
      <p:sp>
        <p:nvSpPr>
          <p:cNvPr id="3" name="Content Placeholder 2"/>
          <p:cNvSpPr>
            <a:spLocks noGrp="1"/>
          </p:cNvSpPr>
          <p:nvPr>
            <p:ph idx="1"/>
          </p:nvPr>
        </p:nvSpPr>
        <p:spPr/>
        <p:txBody>
          <a:bodyPr rtlCol="0">
            <a:normAutofit fontScale="92500" lnSpcReduction="10000"/>
          </a:bodyPr>
          <a:lstStyle/>
          <a:p>
            <a:pPr algn="just" rtl="1" fontAlgn="auto">
              <a:spcAft>
                <a:spcPts val="0"/>
              </a:spcAft>
              <a:defRPr/>
            </a:pPr>
            <a:r>
              <a:rPr lang="fa-IR" b="1" dirty="0" smtClean="0"/>
              <a:t>درمان بر اساس تصحيح اختلال متابوليك است. اگر علت مشكل، افزايش دريافت و جذب كلرايد بوده باشد، اساس درمان تنظيم آن است و در صورت لزوم بي‌كربنات استفاده مي‌شود. فراهم بودن وسايل ضروري در مورد بروز تشنج ، استراحت بيمار در بستر و فراهم نمودن وسايل راحتي از جمل</a:t>
            </a:r>
            <a:r>
              <a:rPr lang="fa-IR" b="1" dirty="0"/>
              <a:t>ه</a:t>
            </a:r>
            <a:r>
              <a:rPr lang="fa-IR" b="1" dirty="0" smtClean="0"/>
              <a:t> اقدامات پرستاري است. رعايت بهداشت دهان به صورت مكرر و آگاه نمودن بيمار نسبت به زمان ، مكان و شخص نيز بايد انجام شود . پرستار بيمار را كمك ميكند تا در محدوده دامنه حركتي ورزش كند . مصرف مايعات و داروها هم با نظر پزشك انجام ميشود</a:t>
            </a:r>
            <a:r>
              <a:rPr lang="en-US" b="1" dirty="0" smtClean="0"/>
              <a:t>. </a:t>
            </a:r>
            <a:endParaRPr lang="en-US" dirty="0" smtClean="0"/>
          </a:p>
          <a:p>
            <a:pPr fontAlgn="auto">
              <a:spcAft>
                <a:spcPts val="0"/>
              </a:spcAft>
              <a:defRPr/>
            </a:pPr>
            <a:endParaRPr lang="en-US"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algn="r" rtl="1"/>
            <a:r>
              <a:rPr lang="fa-IR" b="1" i="1" smtClean="0"/>
              <a:t>تشخیص های پرستاری در آلكالوز متابوليك  </a:t>
            </a:r>
            <a:endParaRPr lang="en-US" smtClean="0"/>
          </a:p>
        </p:txBody>
      </p:sp>
      <p:sp>
        <p:nvSpPr>
          <p:cNvPr id="3" name="Content Placeholder 2"/>
          <p:cNvSpPr>
            <a:spLocks noGrp="1"/>
          </p:cNvSpPr>
          <p:nvPr>
            <p:ph idx="1"/>
          </p:nvPr>
        </p:nvSpPr>
        <p:spPr/>
        <p:txBody>
          <a:bodyPr rtlCol="0">
            <a:normAutofit fontScale="92500"/>
          </a:bodyPr>
          <a:lstStyle/>
          <a:p>
            <a:pPr algn="r" rtl="1" fontAlgn="auto">
              <a:spcAft>
                <a:spcPts val="0"/>
              </a:spcAft>
              <a:defRPr/>
            </a:pPr>
            <a:r>
              <a:rPr lang="fa-IR" b="1" dirty="0" smtClean="0"/>
              <a:t>احتمال بروز صدمه مربوط به تغيير سطح هوشياري</a:t>
            </a:r>
            <a:r>
              <a:rPr lang="en-US" b="1" dirty="0" smtClean="0"/>
              <a:t>. </a:t>
            </a:r>
            <a:endParaRPr lang="en-US" dirty="0" smtClean="0"/>
          </a:p>
          <a:p>
            <a:pPr algn="r" rtl="1" fontAlgn="auto">
              <a:spcAft>
                <a:spcPts val="0"/>
              </a:spcAft>
              <a:defRPr/>
            </a:pPr>
            <a:r>
              <a:rPr lang="en-US" dirty="0" smtClean="0"/>
              <a:t>  </a:t>
            </a:r>
            <a:r>
              <a:rPr lang="fa-IR" b="1" dirty="0" smtClean="0"/>
              <a:t>احتمال بروز صدمه مربوط به احتمال آسپيراسيون مواد استفراغ شده</a:t>
            </a:r>
            <a:r>
              <a:rPr lang="en-US" b="1" dirty="0" smtClean="0"/>
              <a:t>. </a:t>
            </a:r>
            <a:endParaRPr lang="en-US" dirty="0" smtClean="0"/>
          </a:p>
          <a:p>
            <a:pPr algn="r" rtl="1" fontAlgn="auto">
              <a:spcAft>
                <a:spcPts val="0"/>
              </a:spcAft>
              <a:defRPr/>
            </a:pPr>
            <a:r>
              <a:rPr lang="en-US" dirty="0" smtClean="0"/>
              <a:t>  </a:t>
            </a:r>
            <a:r>
              <a:rPr lang="fa-IR" b="1" dirty="0" smtClean="0"/>
              <a:t>احتمال بروز صدمه مربوط به احتمال بروز تتاني و تشنج</a:t>
            </a:r>
            <a:r>
              <a:rPr lang="en-US" b="1" dirty="0" smtClean="0"/>
              <a:t>. </a:t>
            </a:r>
            <a:endParaRPr lang="en-US" dirty="0" smtClean="0"/>
          </a:p>
          <a:p>
            <a:pPr algn="r" rtl="1" fontAlgn="auto">
              <a:spcAft>
                <a:spcPts val="0"/>
              </a:spcAft>
              <a:defRPr/>
            </a:pPr>
            <a:r>
              <a:rPr lang="en-US" dirty="0" smtClean="0"/>
              <a:t>  </a:t>
            </a:r>
            <a:r>
              <a:rPr lang="fa-IR" b="1" dirty="0" smtClean="0"/>
              <a:t>احتمال بروز صدمه مربوط به عوارض ناشي از درمان‌هاي پزشكي براي آلكالوز متابوليك</a:t>
            </a:r>
            <a:r>
              <a:rPr lang="en-US" b="1" dirty="0" smtClean="0"/>
              <a:t>. </a:t>
            </a:r>
            <a:endParaRPr lang="en-US" dirty="0" smtClean="0"/>
          </a:p>
          <a:p>
            <a:pPr algn="r" rtl="1" fontAlgn="auto">
              <a:spcAft>
                <a:spcPts val="0"/>
              </a:spcAft>
              <a:defRPr/>
            </a:pPr>
            <a:r>
              <a:rPr lang="en-US" dirty="0" smtClean="0"/>
              <a:t>  </a:t>
            </a:r>
            <a:r>
              <a:rPr lang="fa-IR" b="1" dirty="0" smtClean="0"/>
              <a:t>اضطراب مربوط به بيماري و روش‌هاي درماني</a:t>
            </a:r>
            <a:r>
              <a:rPr lang="en-US" b="1" dirty="0" smtClean="0"/>
              <a:t>. </a:t>
            </a:r>
            <a:endParaRPr lang="en-US" dirty="0" smtClean="0"/>
          </a:p>
          <a:p>
            <a:pPr algn="r" rtl="1" fontAlgn="auto">
              <a:spcAft>
                <a:spcPts val="0"/>
              </a:spcAft>
              <a:defRPr/>
            </a:pPr>
            <a:r>
              <a:rPr lang="fa-IR" b="1" dirty="0" smtClean="0"/>
              <a:t>كمبود اطلاعات مربوط به بيماري و روش‌هاي درماني</a:t>
            </a:r>
            <a:r>
              <a:rPr lang="en-US" b="1" dirty="0" smtClean="0"/>
              <a:t>. </a:t>
            </a:r>
            <a:endParaRPr lang="en-US" dirty="0" smtClean="0"/>
          </a:p>
          <a:p>
            <a:pPr algn="r" fontAlgn="auto">
              <a:spcAft>
                <a:spcPts val="0"/>
              </a:spcAft>
              <a:defRPr/>
            </a:pPr>
            <a:endParaRPr lang="en-US"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fa-IR" b="1" smtClean="0"/>
              <a:t>مداخلات پرستاري درآلكالوز متابوليك: </a:t>
            </a:r>
            <a:endParaRPr lang="en-US" smtClean="0"/>
          </a:p>
        </p:txBody>
      </p:sp>
      <p:sp>
        <p:nvSpPr>
          <p:cNvPr id="3" name="Content Placeholder 2"/>
          <p:cNvSpPr>
            <a:spLocks noGrp="1"/>
          </p:cNvSpPr>
          <p:nvPr>
            <p:ph idx="1"/>
          </p:nvPr>
        </p:nvSpPr>
        <p:spPr/>
        <p:txBody>
          <a:bodyPr rtlCol="0">
            <a:normAutofit fontScale="92500" lnSpcReduction="10000"/>
          </a:bodyPr>
          <a:lstStyle/>
          <a:p>
            <a:pPr algn="r" rtl="1" fontAlgn="auto">
              <a:spcAft>
                <a:spcPts val="0"/>
              </a:spcAft>
              <a:defRPr/>
            </a:pPr>
            <a:r>
              <a:rPr lang="fa-IR" b="1" dirty="0" smtClean="0"/>
              <a:t>كلرايد كافي بايد براي كليه ها به منظور جذب سديم با آن (كمك به خروج بي كربنات اضافي ) ذخيره شود . همچنين درمان شامل اصلاح حجم طبيعي مايعات با استفاده از مايعات حاوي كلريد سديم مي باشد. از جمله اقدامات پرستاري مي توان موارد زير را نام برد</a:t>
            </a:r>
            <a:r>
              <a:rPr lang="en-US" b="1" dirty="0" smtClean="0"/>
              <a:t> : </a:t>
            </a:r>
            <a:endParaRPr lang="en-US" dirty="0" smtClean="0"/>
          </a:p>
          <a:p>
            <a:pPr algn="r" rtl="1" fontAlgn="auto">
              <a:spcAft>
                <a:spcPts val="0"/>
              </a:spcAft>
              <a:defRPr/>
            </a:pPr>
            <a:r>
              <a:rPr lang="fa-IR" b="1" dirty="0" smtClean="0"/>
              <a:t>فراهم نمودن محيط فيزيكي بي‌خطر (مثلاً‌ استفاده از پوشش پد در اطراف ميله هاي تخت ) ، فراهم نمودن نكات احتياطي در مورد تشنج ، آگاه نمودن بيمار در مورد زمان - مكان و شخص ، فراهم نمودن حمايت حسي واطمينان خاطر و استفاده از داروها و مايعات تجويز شده</a:t>
            </a:r>
            <a:r>
              <a:rPr lang="en-US" b="1" dirty="0" smtClean="0"/>
              <a:t>. </a:t>
            </a:r>
            <a:endParaRPr lang="en-US"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1895</TotalTime>
  <Words>4919</Words>
  <Application>Microsoft Office PowerPoint</Application>
  <PresentationFormat>On-screen Show (4:3)</PresentationFormat>
  <Paragraphs>694</Paragraphs>
  <Slides>101</Slides>
  <Notes>18</Notes>
  <HiddenSlides>0</HiddenSlides>
  <MMClips>0</MMClips>
  <ScaleCrop>false</ScaleCrop>
  <HeadingPairs>
    <vt:vector size="4" baseType="variant">
      <vt:variant>
        <vt:lpstr>Theme</vt:lpstr>
      </vt:variant>
      <vt:variant>
        <vt:i4>2</vt:i4>
      </vt:variant>
      <vt:variant>
        <vt:lpstr>Slide Titles</vt:lpstr>
      </vt:variant>
      <vt:variant>
        <vt:i4>101</vt:i4>
      </vt:variant>
    </vt:vector>
  </HeadingPairs>
  <TitlesOfParts>
    <vt:vector size="103" baseType="lpstr">
      <vt:lpstr>Office Theme</vt:lpstr>
      <vt:lpstr>Facet</vt:lpstr>
      <vt:lpstr>PowerPoint Presentation</vt:lpstr>
      <vt:lpstr>Arterial Blood Gases:  Sampling &amp; Analysis</vt:lpstr>
      <vt:lpstr>وسایل مورد نیاز </vt:lpstr>
      <vt:lpstr>آماده كردن سرنگ :</vt:lpstr>
      <vt:lpstr>مراحل نمونه گیری:</vt:lpstr>
      <vt:lpstr>تست آلن: </vt:lpstr>
      <vt:lpstr>PowerPoint Presentation</vt:lpstr>
      <vt:lpstr>PowerPoint Presentation</vt:lpstr>
      <vt:lpstr>PowerPoint Presentation</vt:lpstr>
      <vt:lpstr>مشخصات روی برچسب نمونه:</vt:lpstr>
      <vt:lpstr>نکات مهم در نمونه گیری ABG:</vt:lpstr>
      <vt:lpstr>ABG</vt:lpstr>
      <vt:lpstr>ABG Specimen Collection/Handling</vt:lpstr>
      <vt:lpstr>ABG Specimen Collection</vt:lpstr>
      <vt:lpstr>PowerPoint Presentation</vt:lpstr>
      <vt:lpstr>PowerPoint Presentation</vt:lpstr>
      <vt:lpstr>temporal artery</vt:lpstr>
      <vt:lpstr>pobliteal artery</vt:lpstr>
      <vt:lpstr>post pedialis artery</vt:lpstr>
      <vt:lpstr>post tibialis artery</vt:lpstr>
      <vt:lpstr>carotid arteries</vt:lpstr>
      <vt:lpstr>اندیکاسیونهای ABG :</vt:lpstr>
      <vt:lpstr>موارد ممنوعیت ABG  :</vt:lpstr>
      <vt:lpstr>عوارض احتمالی</vt:lpstr>
      <vt:lpstr>؟</vt:lpstr>
      <vt:lpstr>ABG &amp; Temperature </vt:lpstr>
      <vt:lpstr>نمونه خون وریدی یا شریانی ؟</vt:lpstr>
      <vt:lpstr>PH:</vt:lpstr>
      <vt:lpstr>PowerPoint Presentation</vt:lpstr>
      <vt:lpstr>مکانیزم های فیزیولوژیک تعادل اسید و باز:</vt:lpstr>
      <vt:lpstr>PowerPoint Presentation</vt:lpstr>
      <vt:lpstr>سیستم تامپونی (بافر):</vt:lpstr>
      <vt:lpstr>Buffering systems in the blood:</vt:lpstr>
      <vt:lpstr>مهمترین بافرهای شیمیایی</vt:lpstr>
      <vt:lpstr>PowerPoint Presentation</vt:lpstr>
      <vt:lpstr>سیستم تنفسی:</vt:lpstr>
      <vt:lpstr>سیستم کلیه:</vt:lpstr>
      <vt:lpstr>PowerPoint Presentation</vt:lpstr>
      <vt:lpstr>PowerPoint Presentation</vt:lpstr>
      <vt:lpstr>PH</vt:lpstr>
      <vt:lpstr>PaCO2</vt:lpstr>
      <vt:lpstr>HCO3</vt:lpstr>
      <vt:lpstr>افزایش باز یا Base Excess (BE)</vt:lpstr>
      <vt:lpstr>Total CO2 – TCO2</vt:lpstr>
      <vt:lpstr>Buffer Base – BB</vt:lpstr>
      <vt:lpstr>Anion Gap - AG</vt:lpstr>
      <vt:lpstr>PowerPoint Presentation</vt:lpstr>
      <vt:lpstr>تفسیر AG </vt:lpstr>
      <vt:lpstr>تغییرات AG در انواع اسیدوز متابولیک بصورت زیر خلاصه شده است :</vt:lpstr>
      <vt:lpstr>PowerPoint Presentation</vt:lpstr>
      <vt:lpstr>Types of Acid-Base Disturbances</vt:lpstr>
      <vt:lpstr>مرحله اول</vt:lpstr>
      <vt:lpstr>مرحله اول(ادامه)</vt:lpstr>
      <vt:lpstr>مقدار PaO2</vt:lpstr>
      <vt:lpstr>مثال</vt:lpstr>
      <vt:lpstr>مرحله دوم</vt:lpstr>
      <vt:lpstr>مثال</vt:lpstr>
      <vt:lpstr>مرحله سوم</vt:lpstr>
      <vt:lpstr>مثال</vt:lpstr>
      <vt:lpstr>مرحله چهارم</vt:lpstr>
      <vt:lpstr>مثال</vt:lpstr>
      <vt:lpstr>مرحله پنجم</vt:lpstr>
      <vt:lpstr>مثال</vt:lpstr>
      <vt:lpstr>مرحله ششم</vt:lpstr>
      <vt:lpstr>PowerPoint Presentation</vt:lpstr>
      <vt:lpstr>الف ) بدون جبران</vt:lpstr>
      <vt:lpstr>ب ) جبران ناقص</vt:lpstr>
      <vt:lpstr>PowerPoint Presentation</vt:lpstr>
      <vt:lpstr>ب ) جبران ناقص</vt:lpstr>
      <vt:lpstr>PowerPoint Presentation</vt:lpstr>
      <vt:lpstr>ج ) جبران کامل</vt:lpstr>
      <vt:lpstr>pH طبیعی اماPa CO2 با Hco⁻3  غیر طبیعی است. </vt:lpstr>
      <vt:lpstr>PowerPoint Presentation</vt:lpstr>
      <vt:lpstr>مثال</vt:lpstr>
      <vt:lpstr>مثال</vt:lpstr>
      <vt:lpstr>مثال</vt:lpstr>
      <vt:lpstr>مثال</vt:lpstr>
      <vt:lpstr>مثال</vt:lpstr>
      <vt:lpstr>مثال</vt:lpstr>
      <vt:lpstr>اختلالات مرکب اسید – باز  ( Mixed Disorders )</vt:lpstr>
      <vt:lpstr>PowerPoint Presentation</vt:lpstr>
      <vt:lpstr>PowerPoint Presentation</vt:lpstr>
      <vt:lpstr>مثال</vt:lpstr>
      <vt:lpstr>PowerPoint Presentation</vt:lpstr>
      <vt:lpstr>PowerPoint Presentation</vt:lpstr>
      <vt:lpstr>درمان</vt:lpstr>
      <vt:lpstr>درمان اسيدوز تنفسي </vt:lpstr>
      <vt:lpstr>درمان آلكالوز تنفسي </vt:lpstr>
      <vt:lpstr>درمان اسيدوز متابوليك </vt:lpstr>
      <vt:lpstr>درمان آلكالوز متابوليك </vt:lpstr>
      <vt:lpstr>PowerPoint Presentation</vt:lpstr>
      <vt:lpstr>تشخیص های پرستاری در اسيدوز تنفسي : </vt:lpstr>
      <vt:lpstr>مداخلات پرستاري در اسيدوز تنفسي </vt:lpstr>
      <vt:lpstr>تشخیص های پرستاری در آلكالوز تنفسي :  </vt:lpstr>
      <vt:lpstr>مداخلات پرستاري درآلكالوز تنفسي </vt:lpstr>
      <vt:lpstr>تشخیص های پرستاری در اسيدوز متابوليك:  </vt:lpstr>
      <vt:lpstr>مداخلات پرستاري در اسيدوز متابوليك </vt:lpstr>
      <vt:lpstr>تشخیص های پرستاری در آلكالوز متابوليك  </vt:lpstr>
      <vt:lpstr>مداخلات پرستاري درآلكالوز متابوليك: </vt:lpstr>
      <vt:lpstr>PowerPoint Presentation</vt:lpstr>
      <vt:lpstr>محاسبه میزان سدیم بیکربنات تزریقی در اسیدوز متابولیک</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Vaio</dc:creator>
  <cp:lastModifiedBy>SINA</cp:lastModifiedBy>
  <cp:revision>165</cp:revision>
  <dcterms:created xsi:type="dcterms:W3CDTF">2006-08-16T00:00:00Z</dcterms:created>
  <dcterms:modified xsi:type="dcterms:W3CDTF">2019-10-13T04:40:25Z</dcterms:modified>
</cp:coreProperties>
</file>